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handoutMasterIdLst>
    <p:handoutMasterId r:id="rId15"/>
  </p:handoutMasterIdLst>
  <p:sldIdLst>
    <p:sldId id="399" r:id="rId3"/>
    <p:sldId id="329" r:id="rId4"/>
    <p:sldId id="404" r:id="rId5"/>
    <p:sldId id="403" r:id="rId6"/>
    <p:sldId id="330" r:id="rId7"/>
    <p:sldId id="405" r:id="rId8"/>
    <p:sldId id="406" r:id="rId9"/>
    <p:sldId id="401" r:id="rId10"/>
    <p:sldId id="407" r:id="rId11"/>
    <p:sldId id="408" r:id="rId12"/>
    <p:sldId id="402"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EFE"/>
    <a:srgbClr val="96EAFE"/>
    <a:srgbClr val="7C5989"/>
    <a:srgbClr val="000066"/>
    <a:srgbClr val="4D6B89"/>
    <a:srgbClr val="384E64"/>
    <a:srgbClr val="274E7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varScale="1">
        <p:scale>
          <a:sx n="60" d="100"/>
          <a:sy n="60" d="100"/>
        </p:scale>
        <p:origin x="138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F722A8-24DB-4C62-9C50-1A7D665A0ACD}" type="datetimeFigureOut">
              <a:rPr lang="en-US" smtClean="0"/>
              <a:t>11/8/2019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D3C1DA-78F3-4155-B782-B94BFBBE8FCE}" type="slidenum">
              <a:rPr lang="en-US" smtClean="0"/>
              <a:t>‹#›</a:t>
            </a:fld>
            <a:endParaRPr lang="en-US"/>
          </a:p>
        </p:txBody>
      </p:sp>
    </p:spTree>
    <p:extLst>
      <p:ext uri="{BB962C8B-B14F-4D97-AF65-F5344CB8AC3E}">
        <p14:creationId xmlns:p14="http://schemas.microsoft.com/office/powerpoint/2010/main" val="1016049761"/>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ECC41-AB40-4044-9FC1-CC47A5A6ED32}" type="datetimeFigureOut">
              <a:rPr lang="en-US" smtClean="0"/>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E57BD-46E0-4D0B-8236-08AC4EDCC3C0}" type="slidenum">
              <a:rPr lang="en-US" smtClean="0"/>
              <a:t>‹#›</a:t>
            </a:fld>
            <a:endParaRPr lang="en-US"/>
          </a:p>
        </p:txBody>
      </p:sp>
    </p:spTree>
    <p:extLst>
      <p:ext uri="{BB962C8B-B14F-4D97-AF65-F5344CB8AC3E}">
        <p14:creationId xmlns:p14="http://schemas.microsoft.com/office/powerpoint/2010/main" val="647236530"/>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pPr lvl="0"/>
            <a:r>
              <a:rPr lang="en-US" noProof="0"/>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pPr lvl="0"/>
            <a:r>
              <a:rPr lang="en-US" noProof="0"/>
              <a:t>Click to edit Master subtitle style</a:t>
            </a:r>
          </a:p>
        </p:txBody>
      </p:sp>
      <p:sp>
        <p:nvSpPr>
          <p:cNvPr id="3076" name="Rectangle 4"/>
          <p:cNvSpPr>
            <a:spLocks noGrp="1" noChangeArrowheads="1"/>
          </p:cNvSpPr>
          <p:nvPr>
            <p:ph type="dt" sz="half" idx="2"/>
          </p:nvPr>
        </p:nvSpPr>
        <p:spPr>
          <a:xfrm>
            <a:off x="4572000" y="6553200"/>
            <a:ext cx="1905000" cy="228600"/>
          </a:xfrm>
          <a:prstGeom prst="rect">
            <a:avLst/>
          </a:prstGeom>
        </p:spPr>
        <p:txBody>
          <a:bodyPr/>
          <a:lstStyle>
            <a:lvl1pPr>
              <a:defRPr sz="1200" b="1">
                <a:latin typeface="Arial" charset="0"/>
              </a:defRPr>
            </a:lvl1pPr>
          </a:lstStyle>
          <a:p>
            <a:endParaRPr lang="en-US"/>
          </a:p>
        </p:txBody>
      </p:sp>
      <p:sp>
        <p:nvSpPr>
          <p:cNvPr id="3077" name="Rectangle 5"/>
          <p:cNvSpPr>
            <a:spLocks noGrp="1" noChangeArrowheads="1"/>
          </p:cNvSpPr>
          <p:nvPr>
            <p:ph type="ftr" sz="quarter" idx="3"/>
          </p:nvPr>
        </p:nvSpPr>
        <p:spPr>
          <a:xfrm>
            <a:off x="6248400" y="6553200"/>
            <a:ext cx="2895600" cy="228600"/>
          </a:xfrm>
          <a:prstGeom prst="rect">
            <a:avLst/>
          </a:prstGeom>
        </p:spPr>
        <p:txBody>
          <a:bodyPr/>
          <a:lstStyle>
            <a:lvl1pPr>
              <a:defRPr sz="1200" b="1">
                <a:latin typeface="Arial" charset="0"/>
              </a:defRPr>
            </a:lvl1pPr>
          </a:lstStyle>
          <a:p>
            <a:r>
              <a:rPr lang="en-US"/>
              <a:t>© 2011 NTUST CSIE</a:t>
            </a:r>
          </a:p>
        </p:txBody>
      </p:sp>
      <p:sp>
        <p:nvSpPr>
          <p:cNvPr id="3078" name="Rectangle 6"/>
          <p:cNvSpPr>
            <a:spLocks noGrp="1" noChangeArrowheads="1"/>
          </p:cNvSpPr>
          <p:nvPr>
            <p:ph type="sldNum" sz="quarter" idx="4"/>
          </p:nvPr>
        </p:nvSpPr>
        <p:spPr>
          <a:xfrm>
            <a:off x="7239000" y="6324600"/>
            <a:ext cx="1905000" cy="228600"/>
          </a:xfrm>
          <a:prstGeom prst="rect">
            <a:avLst/>
          </a:prstGeom>
        </p:spPr>
        <p:txBody>
          <a:bodyPr/>
          <a:lstStyle>
            <a:lvl1pPr>
              <a:defRPr b="1">
                <a:latin typeface="Arial" charset="0"/>
              </a:defRPr>
            </a:lvl1pPr>
          </a:lstStyle>
          <a:p>
            <a:fld id="{A824896F-7755-466F-8C35-EAFD8CA4351D}" type="slidenum">
              <a:rPr lang="en-US"/>
              <a:pPr/>
              <a:t>‹#›</a:t>
            </a:fld>
            <a:endParaRPr lang="en-US"/>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066800" cy="1045176"/>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858359"/>
            <a:ext cx="4572000" cy="999641"/>
          </a:xfrm>
          <a:prstGeom prst="rect">
            <a:avLst/>
          </a:prstGeom>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6" name="Slide Number Placeholder 5"/>
          <p:cNvSpPr>
            <a:spLocks noGrp="1"/>
          </p:cNvSpPr>
          <p:nvPr>
            <p:ph type="sldNum" sz="quarter" idx="12"/>
          </p:nvPr>
        </p:nvSpPr>
        <p:spPr>
          <a:xfrm>
            <a:off x="7239000" y="6248400"/>
            <a:ext cx="1905000" cy="228600"/>
          </a:xfrm>
          <a:prstGeom prst="rect">
            <a:avLst/>
          </a:prstGeom>
        </p:spPr>
        <p:txBody>
          <a:bodyPr/>
          <a:lstStyle>
            <a:lvl1pPr>
              <a:defRPr/>
            </a:lvl1pPr>
          </a:lstStyle>
          <a:p>
            <a:fld id="{40C56374-977E-4424-935F-A12D278A283A}" type="slidenum">
              <a:rPr lang="en-US"/>
              <a:pPr/>
              <a:t>‹#›</a:t>
            </a:fld>
            <a:endParaRPr lang="en-US"/>
          </a:p>
        </p:txBody>
      </p:sp>
    </p:spTree>
    <p:extLst>
      <p:ext uri="{BB962C8B-B14F-4D97-AF65-F5344CB8AC3E}">
        <p14:creationId xmlns:p14="http://schemas.microsoft.com/office/powerpoint/2010/main" val="298099621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143000"/>
            <a:ext cx="219075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219200"/>
            <a:ext cx="641985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6" name="Slide Number Placeholder 5"/>
          <p:cNvSpPr>
            <a:spLocks noGrp="1"/>
          </p:cNvSpPr>
          <p:nvPr>
            <p:ph type="sldNum" sz="quarter" idx="12"/>
          </p:nvPr>
        </p:nvSpPr>
        <p:spPr>
          <a:xfrm>
            <a:off x="7239000" y="6248400"/>
            <a:ext cx="1905000" cy="228600"/>
          </a:xfrm>
          <a:prstGeom prst="rect">
            <a:avLst/>
          </a:prstGeom>
        </p:spPr>
        <p:txBody>
          <a:bodyPr/>
          <a:lstStyle>
            <a:lvl1pPr>
              <a:defRPr/>
            </a:lvl1pPr>
          </a:lstStyle>
          <a:p>
            <a:fld id="{C03A2306-EA26-4CD1-AF4E-2B0594819D26}" type="slidenum">
              <a:rPr lang="en-US"/>
              <a:pPr/>
              <a:t>‹#›</a:t>
            </a:fld>
            <a:endParaRPr lang="en-US"/>
          </a:p>
        </p:txBody>
      </p:sp>
    </p:spTree>
    <p:extLst>
      <p:ext uri="{BB962C8B-B14F-4D97-AF65-F5344CB8AC3E}">
        <p14:creationId xmlns:p14="http://schemas.microsoft.com/office/powerpoint/2010/main" val="33154822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762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6" name="Slide Number Placeholder 5"/>
          <p:cNvSpPr>
            <a:spLocks noGrp="1"/>
          </p:cNvSpPr>
          <p:nvPr>
            <p:ph type="sldNum" sz="quarter" idx="12"/>
          </p:nvPr>
        </p:nvSpPr>
        <p:spPr>
          <a:xfrm>
            <a:off x="7239000" y="6248400"/>
            <a:ext cx="1905000" cy="228600"/>
          </a:xfrm>
          <a:prstGeom prst="rect">
            <a:avLst/>
          </a:prstGeom>
        </p:spPr>
        <p:txBody>
          <a:bodyPr/>
          <a:lstStyle>
            <a:lvl1pPr>
              <a:defRPr/>
            </a:lvl1pPr>
          </a:lstStyle>
          <a:p>
            <a:fld id="{BC45CE18-FEDB-42B8-B312-8B3BA77B227B}" type="slidenum">
              <a:rPr lang="en-US"/>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6800" cy="1045176"/>
          </a:xfrm>
          <a:prstGeom prst="rect">
            <a:avLst/>
          </a:prstGeom>
        </p:spPr>
      </p:pic>
    </p:spTree>
    <p:extLst>
      <p:ext uri="{BB962C8B-B14F-4D97-AF65-F5344CB8AC3E}">
        <p14:creationId xmlns:p14="http://schemas.microsoft.com/office/powerpoint/2010/main" val="31855247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6" name="Slide Number Placeholder 5"/>
          <p:cNvSpPr>
            <a:spLocks noGrp="1"/>
          </p:cNvSpPr>
          <p:nvPr>
            <p:ph type="sldNum" sz="quarter" idx="12"/>
          </p:nvPr>
        </p:nvSpPr>
        <p:spPr>
          <a:xfrm>
            <a:off x="7239000" y="6248400"/>
            <a:ext cx="1905000" cy="228600"/>
          </a:xfrm>
          <a:prstGeom prst="rect">
            <a:avLst/>
          </a:prstGeom>
        </p:spPr>
        <p:txBody>
          <a:bodyPr/>
          <a:lstStyle>
            <a:lvl1pPr>
              <a:defRPr/>
            </a:lvl1pPr>
          </a:lstStyle>
          <a:p>
            <a:fld id="{536F8B2E-FEF9-4C06-A6EA-B5CD37F657F7}" type="slidenum">
              <a:rPr lang="en-US"/>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066800" cy="1045176"/>
          </a:xfrm>
          <a:prstGeom prst="rect">
            <a:avLst/>
          </a:prstGeom>
        </p:spPr>
      </p:pic>
    </p:spTree>
    <p:extLst>
      <p:ext uri="{BB962C8B-B14F-4D97-AF65-F5344CB8AC3E}">
        <p14:creationId xmlns:p14="http://schemas.microsoft.com/office/powerpoint/2010/main" val="77873906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077200" cy="762000"/>
          </a:xfrm>
        </p:spPr>
        <p:txBody>
          <a:bodyPr/>
          <a:lstStyle/>
          <a:p>
            <a:r>
              <a:rPr lang="en-US"/>
              <a:t>Click to edit Master title style</a:t>
            </a:r>
          </a:p>
        </p:txBody>
      </p:sp>
      <p:sp>
        <p:nvSpPr>
          <p:cNvPr id="3" name="Content Placeholder 2"/>
          <p:cNvSpPr>
            <a:spLocks noGrp="1"/>
          </p:cNvSpPr>
          <p:nvPr>
            <p:ph sz="half" idx="1"/>
          </p:nvPr>
        </p:nvSpPr>
        <p:spPr>
          <a:xfrm>
            <a:off x="381000" y="12192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7" name="Slide Number Placeholder 6"/>
          <p:cNvSpPr>
            <a:spLocks noGrp="1"/>
          </p:cNvSpPr>
          <p:nvPr>
            <p:ph type="sldNum" sz="quarter" idx="12"/>
          </p:nvPr>
        </p:nvSpPr>
        <p:spPr>
          <a:xfrm>
            <a:off x="7239000" y="6248400"/>
            <a:ext cx="1905000" cy="228600"/>
          </a:xfrm>
          <a:prstGeom prst="rect">
            <a:avLst/>
          </a:prstGeom>
        </p:spPr>
        <p:txBody>
          <a:bodyPr/>
          <a:lstStyle>
            <a:lvl1pPr>
              <a:defRPr/>
            </a:lvl1pPr>
          </a:lstStyle>
          <a:p>
            <a:fld id="{2C9E9954-B703-4A44-A9C2-064BB611DF7B}" type="slidenum">
              <a:rPr lang="en-US"/>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066800" cy="1045176"/>
          </a:xfrm>
          <a:prstGeom prst="rect">
            <a:avLst/>
          </a:prstGeom>
        </p:spPr>
      </p:pic>
    </p:spTree>
    <p:extLst>
      <p:ext uri="{BB962C8B-B14F-4D97-AF65-F5344CB8AC3E}">
        <p14:creationId xmlns:p14="http://schemas.microsoft.com/office/powerpoint/2010/main" val="384027650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01000" cy="104517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9" name="Slide Number Placeholder 8"/>
          <p:cNvSpPr>
            <a:spLocks noGrp="1"/>
          </p:cNvSpPr>
          <p:nvPr>
            <p:ph type="sldNum" sz="quarter" idx="12"/>
          </p:nvPr>
        </p:nvSpPr>
        <p:spPr>
          <a:xfrm>
            <a:off x="7239000" y="6248400"/>
            <a:ext cx="1905000" cy="228600"/>
          </a:xfrm>
          <a:prstGeom prst="rect">
            <a:avLst/>
          </a:prstGeom>
        </p:spPr>
        <p:txBody>
          <a:bodyPr/>
          <a:lstStyle>
            <a:lvl1pPr>
              <a:defRPr/>
            </a:lvl1pPr>
          </a:lstStyle>
          <a:p>
            <a:fld id="{A208AB69-F4F1-4209-9B61-7037FCEB2A2C}" type="slidenum">
              <a:rPr lang="en-US"/>
              <a:pPr/>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066800" cy="1045176"/>
          </a:xfrm>
          <a:prstGeom prst="rect">
            <a:avLst/>
          </a:prstGeom>
        </p:spPr>
      </p:pic>
    </p:spTree>
    <p:extLst>
      <p:ext uri="{BB962C8B-B14F-4D97-AF65-F5344CB8AC3E}">
        <p14:creationId xmlns:p14="http://schemas.microsoft.com/office/powerpoint/2010/main" val="94329201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001000" cy="762000"/>
          </a:xfrm>
        </p:spPr>
        <p:txBody>
          <a:bodyPr/>
          <a:lstStyle/>
          <a:p>
            <a:r>
              <a:rPr lang="en-US"/>
              <a:t>Click to edit Master title style</a:t>
            </a:r>
          </a:p>
        </p:txBody>
      </p:sp>
      <p:sp>
        <p:nvSpPr>
          <p:cNvPr id="3" name="Date Placeholder 2"/>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5" name="Slide Number Placeholder 4"/>
          <p:cNvSpPr>
            <a:spLocks noGrp="1"/>
          </p:cNvSpPr>
          <p:nvPr>
            <p:ph type="sldNum" sz="quarter" idx="12"/>
          </p:nvPr>
        </p:nvSpPr>
        <p:spPr>
          <a:xfrm>
            <a:off x="7239000" y="6248400"/>
            <a:ext cx="1905000" cy="228600"/>
          </a:xfrm>
          <a:prstGeom prst="rect">
            <a:avLst/>
          </a:prstGeom>
        </p:spPr>
        <p:txBody>
          <a:bodyPr/>
          <a:lstStyle>
            <a:lvl1pPr>
              <a:defRPr/>
            </a:lvl1pPr>
          </a:lstStyle>
          <a:p>
            <a:fld id="{ADEAAFB4-FDB7-4E54-B52B-447C3A700748}" type="slidenum">
              <a:rPr lang="en-US"/>
              <a:pPr/>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066800" cy="1045176"/>
          </a:xfrm>
          <a:prstGeom prst="rect">
            <a:avLst/>
          </a:prstGeom>
        </p:spPr>
      </p:pic>
    </p:spTree>
    <p:extLst>
      <p:ext uri="{BB962C8B-B14F-4D97-AF65-F5344CB8AC3E}">
        <p14:creationId xmlns:p14="http://schemas.microsoft.com/office/powerpoint/2010/main" val="88747495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4" name="Slide Number Placeholder 3"/>
          <p:cNvSpPr>
            <a:spLocks noGrp="1"/>
          </p:cNvSpPr>
          <p:nvPr>
            <p:ph type="sldNum" sz="quarter" idx="12"/>
          </p:nvPr>
        </p:nvSpPr>
        <p:spPr>
          <a:xfrm>
            <a:off x="7239000" y="6248400"/>
            <a:ext cx="1905000" cy="228600"/>
          </a:xfrm>
          <a:prstGeom prst="rect">
            <a:avLst/>
          </a:prstGeom>
        </p:spPr>
        <p:txBody>
          <a:bodyPr/>
          <a:lstStyle>
            <a:lvl1pPr>
              <a:defRPr/>
            </a:lvl1pPr>
          </a:lstStyle>
          <a:p>
            <a:fld id="{0220D672-B12B-4FAA-A631-9CA5B5C5813F}" type="slidenum">
              <a:rPr lang="en-US"/>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066800" cy="1045176"/>
          </a:xfrm>
          <a:prstGeom prst="rect">
            <a:avLst/>
          </a:prstGeom>
        </p:spPr>
      </p:pic>
      <p:sp>
        <p:nvSpPr>
          <p:cNvPr id="6" name="Rectangle 8"/>
          <p:cNvSpPr>
            <a:spLocks noChangeArrowheads="1"/>
          </p:cNvSpPr>
          <p:nvPr userDrawn="1"/>
        </p:nvSpPr>
        <p:spPr bwMode="auto">
          <a:xfrm>
            <a:off x="381000" y="1143000"/>
            <a:ext cx="8686800" cy="74613"/>
          </a:xfrm>
          <a:prstGeom prst="rect">
            <a:avLst/>
          </a:prstGeom>
          <a:gradFill rotWithShape="0">
            <a:gsLst>
              <a:gs pos="0">
                <a:srgbClr val="DF140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38377610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7" name="Slide Number Placeholder 6"/>
          <p:cNvSpPr>
            <a:spLocks noGrp="1"/>
          </p:cNvSpPr>
          <p:nvPr>
            <p:ph type="sldNum" sz="quarter" idx="12"/>
          </p:nvPr>
        </p:nvSpPr>
        <p:spPr>
          <a:xfrm>
            <a:off x="7239000" y="6248400"/>
            <a:ext cx="1905000" cy="228600"/>
          </a:xfrm>
          <a:prstGeom prst="rect">
            <a:avLst/>
          </a:prstGeom>
        </p:spPr>
        <p:txBody>
          <a:bodyPr/>
          <a:lstStyle>
            <a:lvl1pPr>
              <a:defRPr/>
            </a:lvl1pPr>
          </a:lstStyle>
          <a:p>
            <a:fld id="{26F5E704-AC6B-47FB-BDE9-3FAF54BE9DDC}" type="slidenum">
              <a:rPr lang="en-US"/>
              <a:pPr/>
              <a:t>‹#›</a:t>
            </a:fld>
            <a:endParaRPr lang="en-US"/>
          </a:p>
        </p:txBody>
      </p:sp>
    </p:spTree>
    <p:extLst>
      <p:ext uri="{BB962C8B-B14F-4D97-AF65-F5344CB8AC3E}">
        <p14:creationId xmlns:p14="http://schemas.microsoft.com/office/powerpoint/2010/main" val="382701098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191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553200"/>
            <a:ext cx="1905000" cy="2286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6477000" y="6553200"/>
            <a:ext cx="2667000" cy="228600"/>
          </a:xfrm>
          <a:prstGeom prst="rect">
            <a:avLst/>
          </a:prstGeom>
        </p:spPr>
        <p:txBody>
          <a:bodyPr/>
          <a:lstStyle>
            <a:lvl1pPr>
              <a:defRPr/>
            </a:lvl1pPr>
          </a:lstStyle>
          <a:p>
            <a:r>
              <a:rPr lang="en-US"/>
              <a:t>© 2011 NTUST CSIE</a:t>
            </a:r>
          </a:p>
        </p:txBody>
      </p:sp>
      <p:sp>
        <p:nvSpPr>
          <p:cNvPr id="7" name="Slide Number Placeholder 6"/>
          <p:cNvSpPr>
            <a:spLocks noGrp="1"/>
          </p:cNvSpPr>
          <p:nvPr>
            <p:ph type="sldNum" sz="quarter" idx="12"/>
          </p:nvPr>
        </p:nvSpPr>
        <p:spPr>
          <a:xfrm>
            <a:off x="7239000" y="6248400"/>
            <a:ext cx="1905000" cy="228600"/>
          </a:xfrm>
          <a:prstGeom prst="rect">
            <a:avLst/>
          </a:prstGeom>
        </p:spPr>
        <p:txBody>
          <a:bodyPr/>
          <a:lstStyle>
            <a:lvl1pPr>
              <a:defRPr/>
            </a:lvl1pPr>
          </a:lstStyle>
          <a:p>
            <a:fld id="{1C060965-0726-4D60-93AC-F14691D533EE}" type="slidenum">
              <a:rPr lang="en-US"/>
              <a:pPr/>
              <a:t>‹#›</a:t>
            </a:fld>
            <a:endParaRPr lang="en-US"/>
          </a:p>
        </p:txBody>
      </p:sp>
    </p:spTree>
    <p:extLst>
      <p:ext uri="{BB962C8B-B14F-4D97-AF65-F5344CB8AC3E}">
        <p14:creationId xmlns:p14="http://schemas.microsoft.com/office/powerpoint/2010/main" val="272217071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219200"/>
            <a:ext cx="8534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Rectangle 2"/>
          <p:cNvSpPr>
            <a:spLocks noGrp="1" noChangeArrowheads="1"/>
          </p:cNvSpPr>
          <p:nvPr>
            <p:ph type="title"/>
          </p:nvPr>
        </p:nvSpPr>
        <p:spPr bwMode="auto">
          <a:xfrm>
            <a:off x="1066800" y="152400"/>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 name="Rectangle 8"/>
          <p:cNvSpPr>
            <a:spLocks noChangeArrowheads="1"/>
          </p:cNvSpPr>
          <p:nvPr userDrawn="1"/>
        </p:nvSpPr>
        <p:spPr bwMode="auto">
          <a:xfrm>
            <a:off x="381000" y="1107280"/>
            <a:ext cx="8686800" cy="74613"/>
          </a:xfrm>
          <a:prstGeom prst="rect">
            <a:avLst/>
          </a:prstGeom>
          <a:gradFill rotWithShape="0">
            <a:gsLst>
              <a:gs pos="0">
                <a:srgbClr val="DF140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066800" cy="1045176"/>
          </a:xfrm>
          <a:prstGeom prst="rect">
            <a:avLst/>
          </a:prstGeom>
        </p:spPr>
      </p:pic>
      <p:sp>
        <p:nvSpPr>
          <p:cNvPr id="10" name="Rectangle 4"/>
          <p:cNvSpPr>
            <a:spLocks noGrp="1" noChangeArrowheads="1"/>
          </p:cNvSpPr>
          <p:nvPr>
            <p:ph type="dt" sz="half" idx="2"/>
          </p:nvPr>
        </p:nvSpPr>
        <p:spPr>
          <a:xfrm>
            <a:off x="4572000" y="6553200"/>
            <a:ext cx="1905000" cy="228600"/>
          </a:xfrm>
          <a:prstGeom prst="rect">
            <a:avLst/>
          </a:prstGeom>
        </p:spPr>
        <p:txBody>
          <a:bodyPr/>
          <a:lstStyle>
            <a:lvl1pPr>
              <a:defRPr sz="1200" b="1">
                <a:latin typeface="Arial" charset="0"/>
              </a:defRPr>
            </a:lvl1pPr>
          </a:lstStyle>
          <a:p>
            <a:endParaRPr lang="en-US"/>
          </a:p>
        </p:txBody>
      </p:sp>
      <p:sp>
        <p:nvSpPr>
          <p:cNvPr id="11" name="Rectangle 5"/>
          <p:cNvSpPr>
            <a:spLocks noGrp="1" noChangeArrowheads="1"/>
          </p:cNvSpPr>
          <p:nvPr>
            <p:ph type="ftr" sz="quarter" idx="3"/>
          </p:nvPr>
        </p:nvSpPr>
        <p:spPr>
          <a:xfrm>
            <a:off x="6248400" y="6553200"/>
            <a:ext cx="2895600" cy="228600"/>
          </a:xfrm>
          <a:prstGeom prst="rect">
            <a:avLst/>
          </a:prstGeom>
        </p:spPr>
        <p:txBody>
          <a:bodyPr/>
          <a:lstStyle>
            <a:lvl1pPr algn="r">
              <a:defRPr lang="en-US" sz="1200" b="1" smtClean="0"/>
            </a:lvl1pPr>
          </a:lstStyle>
          <a:p>
            <a:r>
              <a:rPr lang="en-US"/>
              <a:t>© 2011 NTUST CSIE</a:t>
            </a:r>
          </a:p>
        </p:txBody>
      </p:sp>
      <p:sp>
        <p:nvSpPr>
          <p:cNvPr id="12" name="Rectangle 6"/>
          <p:cNvSpPr>
            <a:spLocks noGrp="1" noChangeArrowheads="1"/>
          </p:cNvSpPr>
          <p:nvPr>
            <p:ph type="sldNum" sz="quarter" idx="4"/>
          </p:nvPr>
        </p:nvSpPr>
        <p:spPr>
          <a:xfrm>
            <a:off x="7239000" y="6324600"/>
            <a:ext cx="1905000" cy="228600"/>
          </a:xfrm>
          <a:prstGeom prst="rect">
            <a:avLst/>
          </a:prstGeom>
        </p:spPr>
        <p:txBody>
          <a:bodyPr/>
          <a:lstStyle>
            <a:lvl1pPr algn="r">
              <a:defRPr b="1">
                <a:latin typeface="Arial" charset="0"/>
              </a:defRPr>
            </a:lvl1pPr>
          </a:lstStyle>
          <a:p>
            <a:fld id="{A824896F-7755-466F-8C35-EAFD8CA4351D}" type="slidenum">
              <a:rPr lang="en-US" smtClean="0"/>
              <a:pPr/>
              <a:t>‹#›</a:t>
            </a:fld>
            <a:endParaRPr lang="en-US"/>
          </a:p>
        </p:txBody>
      </p:sp>
      <p:pic>
        <p:nvPicPr>
          <p:cNvPr id="13" name="Picture 12"/>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5858359"/>
            <a:ext cx="4572000" cy="99964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sldNum="0" hdr="0" ftr="0" dt="0"/>
  <p:txStyles>
    <p:titleStyle>
      <a:lvl1pPr algn="ctr" rtl="0" eaLnBrk="1" fontAlgn="base" hangingPunct="1">
        <a:spcBef>
          <a:spcPct val="0"/>
        </a:spcBef>
        <a:spcAft>
          <a:spcPct val="0"/>
        </a:spcAft>
        <a:defRPr sz="3600" b="1">
          <a:solidFill>
            <a:schemeClr val="tx2"/>
          </a:solidFill>
          <a:latin typeface="Times New Roman" pitchFamily="18" charset="0"/>
          <a:ea typeface="+mj-ea"/>
          <a:cs typeface="Times New Roman" pitchFamily="18" charset="0"/>
        </a:defRPr>
      </a:lvl1pPr>
      <a:lvl2pPr algn="ctr" rtl="0" eaLnBrk="1" fontAlgn="base" hangingPunct="1">
        <a:spcBef>
          <a:spcPct val="0"/>
        </a:spcBef>
        <a:spcAft>
          <a:spcPct val="0"/>
        </a:spcAft>
        <a:defRPr sz="3600" b="1">
          <a:solidFill>
            <a:schemeClr val="tx2"/>
          </a:solidFill>
          <a:latin typeface="Arial Narrow" pitchFamily="34" charset="0"/>
        </a:defRPr>
      </a:lvl2pPr>
      <a:lvl3pPr algn="ctr" rtl="0" eaLnBrk="1" fontAlgn="base" hangingPunct="1">
        <a:spcBef>
          <a:spcPct val="0"/>
        </a:spcBef>
        <a:spcAft>
          <a:spcPct val="0"/>
        </a:spcAft>
        <a:defRPr sz="3600" b="1">
          <a:solidFill>
            <a:schemeClr val="tx2"/>
          </a:solidFill>
          <a:latin typeface="Arial Narrow" pitchFamily="34" charset="0"/>
        </a:defRPr>
      </a:lvl3pPr>
      <a:lvl4pPr algn="ctr" rtl="0" eaLnBrk="1" fontAlgn="base" hangingPunct="1">
        <a:spcBef>
          <a:spcPct val="0"/>
        </a:spcBef>
        <a:spcAft>
          <a:spcPct val="0"/>
        </a:spcAft>
        <a:defRPr sz="3600" b="1">
          <a:solidFill>
            <a:schemeClr val="tx2"/>
          </a:solidFill>
          <a:latin typeface="Arial Narrow" pitchFamily="34" charset="0"/>
        </a:defRPr>
      </a:lvl4pPr>
      <a:lvl5pPr algn="ctr" rtl="0" eaLnBrk="1" fontAlgn="base" hangingPunct="1">
        <a:spcBef>
          <a:spcPct val="0"/>
        </a:spcBef>
        <a:spcAft>
          <a:spcPct val="0"/>
        </a:spcAft>
        <a:defRPr sz="3600" b="1">
          <a:solidFill>
            <a:schemeClr val="tx2"/>
          </a:solidFill>
          <a:latin typeface="Arial Narrow" pitchFamily="34" charset="0"/>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6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22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14EA6-FBE7-4E8B-B96B-AFC7A8BF3F99}"/>
              </a:ext>
            </a:extLst>
          </p:cNvPr>
          <p:cNvSpPr>
            <a:spLocks noGrp="1"/>
          </p:cNvSpPr>
          <p:nvPr>
            <p:ph type="ctrTitle"/>
          </p:nvPr>
        </p:nvSpPr>
        <p:spPr/>
        <p:txBody>
          <a:bodyPr/>
          <a:lstStyle/>
          <a:p>
            <a:r>
              <a:rPr lang="zh-TW" altLang="en-US" dirty="0">
                <a:latin typeface="標楷體" panose="03000509000000000000" pitchFamily="65" charset="-120"/>
                <a:ea typeface="標楷體" panose="03000509000000000000" pitchFamily="65" charset="-120"/>
              </a:rPr>
              <a:t>賴祐吉升等簡報</a:t>
            </a:r>
          </a:p>
        </p:txBody>
      </p:sp>
      <p:sp>
        <p:nvSpPr>
          <p:cNvPr id="3" name="副標題 2">
            <a:extLst>
              <a:ext uri="{FF2B5EF4-FFF2-40B4-BE49-F238E27FC236}">
                <a16:creationId xmlns:a16="http://schemas.microsoft.com/office/drawing/2014/main" id="{EAAF2E68-DE65-41CC-A616-2864060AA1E3}"/>
              </a:ext>
            </a:extLst>
          </p:cNvPr>
          <p:cNvSpPr>
            <a:spLocks noGrp="1"/>
          </p:cNvSpPr>
          <p:nvPr>
            <p:ph type="subTitle" idx="1"/>
          </p:nvPr>
        </p:nvSpPr>
        <p:spPr/>
        <p:txBody>
          <a:bodyPr/>
          <a:lstStyle/>
          <a:p>
            <a:r>
              <a:rPr lang="zh-TW" altLang="en-US" dirty="0">
                <a:latin typeface="標楷體" panose="03000509000000000000" pitchFamily="65" charset="-120"/>
                <a:ea typeface="標楷體" panose="03000509000000000000" pitchFamily="65" charset="-120"/>
              </a:rPr>
              <a:t>報告者</a:t>
            </a:r>
            <a:r>
              <a:rPr lang="en-US" altLang="zh-TW" dirty="0">
                <a:latin typeface="標楷體" panose="03000509000000000000" pitchFamily="65" charset="-120"/>
                <a:ea typeface="標楷體" panose="03000509000000000000" pitchFamily="65" charset="-120"/>
              </a:rPr>
              <a:t>: </a:t>
            </a:r>
            <a:r>
              <a:rPr lang="zh-TW" altLang="en-US" dirty="0">
                <a:latin typeface="標楷體" panose="03000509000000000000" pitchFamily="65" charset="-120"/>
                <a:ea typeface="標楷體" panose="03000509000000000000" pitchFamily="65" charset="-120"/>
              </a:rPr>
              <a:t>沈上翔</a:t>
            </a:r>
          </a:p>
        </p:txBody>
      </p:sp>
    </p:spTree>
    <p:extLst>
      <p:ext uri="{BB962C8B-B14F-4D97-AF65-F5344CB8AC3E}">
        <p14:creationId xmlns:p14="http://schemas.microsoft.com/office/powerpoint/2010/main" val="2461837125"/>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a:latin typeface="標楷體" panose="03000509000000000000" pitchFamily="65" charset="-120"/>
                <a:ea typeface="標楷體" panose="03000509000000000000" pitchFamily="65" charset="-120"/>
              </a:rPr>
              <a:t>服務簡介</a:t>
            </a:r>
            <a:r>
              <a:rPr lang="en-US" altLang="zh-TW" dirty="0">
                <a:ea typeface="標楷體" panose="03000509000000000000" pitchFamily="65" charset="-120"/>
              </a:rPr>
              <a:t>(2/3)</a:t>
            </a:r>
          </a:p>
        </p:txBody>
      </p:sp>
      <p:sp>
        <p:nvSpPr>
          <p:cNvPr id="3" name="Rectangle 3">
            <a:extLst>
              <a:ext uri="{FF2B5EF4-FFF2-40B4-BE49-F238E27FC236}">
                <a16:creationId xmlns:a16="http://schemas.microsoft.com/office/drawing/2014/main" id="{B41536D9-11F2-41BC-9209-45F48FC9BCD6}"/>
              </a:ext>
            </a:extLst>
          </p:cNvPr>
          <p:cNvSpPr txBox="1">
            <a:spLocks noChangeArrowheads="1"/>
          </p:cNvSpPr>
          <p:nvPr/>
        </p:nvSpPr>
        <p:spPr bwMode="auto">
          <a:xfrm>
            <a:off x="381000" y="1219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6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22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zh-TW" altLang="en-US" sz="2400" kern="0" dirty="0">
                <a:latin typeface="標楷體" panose="03000509000000000000" pitchFamily="65" charset="-120"/>
                <a:ea typeface="標楷體" panose="03000509000000000000" pitchFamily="65" charset="-120"/>
              </a:rPr>
              <a:t>服務門檻</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至少五項</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共符合</a:t>
            </a:r>
            <a:r>
              <a:rPr lang="zh-TW" altLang="en-US" sz="2400" kern="0" dirty="0">
                <a:solidFill>
                  <a:srgbClr val="FF0000"/>
                </a:solidFill>
                <a:latin typeface="標楷體" panose="03000509000000000000" pitchFamily="65" charset="-120"/>
                <a:ea typeface="標楷體" panose="03000509000000000000" pitchFamily="65" charset="-120"/>
              </a:rPr>
              <a:t>七</a:t>
            </a:r>
            <a:r>
              <a:rPr lang="zh-TW" altLang="en-US" sz="2400" kern="0" dirty="0">
                <a:latin typeface="標楷體" panose="03000509000000000000" pitchFamily="65" charset="-120"/>
                <a:ea typeface="標楷體" panose="03000509000000000000" pitchFamily="65" charset="-120"/>
              </a:rPr>
              <a:t>項。</a:t>
            </a:r>
            <a:endParaRPr lang="en-US" altLang="zh-TW" sz="2400" kern="0" dirty="0">
              <a:latin typeface="標楷體" panose="03000509000000000000" pitchFamily="65" charset="-120"/>
              <a:ea typeface="標楷體" panose="03000509000000000000" pitchFamily="65" charset="-120"/>
            </a:endParaRPr>
          </a:p>
        </p:txBody>
      </p:sp>
      <p:graphicFrame>
        <p:nvGraphicFramePr>
          <p:cNvPr id="4" name="表格 4">
            <a:extLst>
              <a:ext uri="{FF2B5EF4-FFF2-40B4-BE49-F238E27FC236}">
                <a16:creationId xmlns:a16="http://schemas.microsoft.com/office/drawing/2014/main" id="{B23775E5-3DA1-4A97-AA16-DFCB3EBE8D81}"/>
              </a:ext>
            </a:extLst>
          </p:cNvPr>
          <p:cNvGraphicFramePr>
            <a:graphicFrameLocks noGrp="1"/>
          </p:cNvGraphicFramePr>
          <p:nvPr>
            <p:extLst>
              <p:ext uri="{D42A27DB-BD31-4B8C-83A1-F6EECF244321}">
                <p14:modId xmlns:p14="http://schemas.microsoft.com/office/powerpoint/2010/main" val="94795982"/>
              </p:ext>
            </p:extLst>
          </p:nvPr>
        </p:nvGraphicFramePr>
        <p:xfrm>
          <a:off x="381000" y="1711642"/>
          <a:ext cx="8534400" cy="3151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670629525"/>
                    </a:ext>
                  </a:extLst>
                </a:gridCol>
                <a:gridCol w="6324600">
                  <a:extLst>
                    <a:ext uri="{9D8B030D-6E8A-4147-A177-3AD203B41FA5}">
                      <a16:colId xmlns:a16="http://schemas.microsoft.com/office/drawing/2014/main" val="2493678366"/>
                    </a:ext>
                  </a:extLst>
                </a:gridCol>
              </a:tblGrid>
              <a:tr h="0">
                <a:tc>
                  <a:txBody>
                    <a:bodyPr/>
                    <a:lstStyle/>
                    <a:p>
                      <a:pPr marL="285750" indent="-285750" algn="just">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主協辦全國性學術會議或技術會</a:t>
                      </a:r>
                      <a:r>
                        <a:rPr lang="zh-HK"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議</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a:t>
                      </a:r>
                    </a:p>
                  </a:txBody>
                  <a:tcPr marL="68580" marR="68580" marT="0" marB="0"/>
                </a:tc>
                <a:tc>
                  <a:txBody>
                    <a:bodyPr/>
                    <a:lstStyle/>
                    <a:p>
                      <a:pPr marL="285750" lvl="1"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主辦</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2016 Computer Graphics Workshop</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217294777"/>
                  </a:ext>
                </a:extLst>
              </a:tr>
              <a:tr h="370840">
                <a:tc>
                  <a:txBody>
                    <a:bodyPr/>
                    <a:lstStyle/>
                    <a:p>
                      <a:pPr marL="285750" indent="-285750" algn="just">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主協辦國際性學術會議</a:t>
                      </a:r>
                      <a:r>
                        <a:rPr lang="zh-TW" sz="1600" b="0" u="sng"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或技術會</a:t>
                      </a:r>
                      <a:r>
                        <a:rPr lang="zh-HK" sz="1600" b="0" u="sng"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議</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a:t>
                      </a:r>
                    </a:p>
                  </a:txBody>
                  <a:tcPr marL="68580" marR="68580" marT="0" marB="0"/>
                </a:tc>
                <a:tc>
                  <a:txBody>
                    <a:bodyPr/>
                    <a:lstStyle/>
                    <a:p>
                      <a:pPr marL="285750" lvl="1"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主辦</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2016 IEEE Pacific Visualization</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協辦</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2017 Pacific Graphics</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425000300"/>
                  </a:ext>
                </a:extLst>
              </a:tr>
              <a:tr h="370840">
                <a:tc>
                  <a:txBody>
                    <a:bodyPr/>
                    <a:lstStyle/>
                    <a:p>
                      <a:pPr marL="285750" indent="-285750" algn="just">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擔任國內</a:t>
                      </a:r>
                      <a:r>
                        <a:rPr lang="en-US"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(TSSCI) </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及國際著名期刊</a:t>
                      </a:r>
                      <a:r>
                        <a:rPr lang="en-US"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(SCI</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a:t>
                      </a:r>
                      <a:r>
                        <a:rPr lang="en-US"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SSCI)</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總編輯、編輯委員、審查委員。</a:t>
                      </a:r>
                    </a:p>
                  </a:txBody>
                  <a:tcPr marL="68580" marR="68580" marT="0" marB="0"/>
                </a:tc>
                <a:tc>
                  <a:txBody>
                    <a:bodyPr/>
                    <a:lstStyle/>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IEEE Transactions on Circuits and Video Technology</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IEEE Transactions on Vehicle Technology</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IEEE Access</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Computer Graphics Forum</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Journal of Information Science and Engineering (JISE) </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Computers &amp; Graphics</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en-US" sz="1600" b="0" kern="100" dirty="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Journal of Visual Communication and Image Representation</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402918860"/>
                  </a:ext>
                </a:extLst>
              </a:tr>
            </a:tbl>
          </a:graphicData>
        </a:graphic>
      </p:graphicFrame>
    </p:spTree>
    <p:extLst>
      <p:ext uri="{BB962C8B-B14F-4D97-AF65-F5344CB8AC3E}">
        <p14:creationId xmlns:p14="http://schemas.microsoft.com/office/powerpoint/2010/main" val="421168170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a:latin typeface="標楷體" panose="03000509000000000000" pitchFamily="65" charset="-120"/>
                <a:ea typeface="標楷體" panose="03000509000000000000" pitchFamily="65" charset="-120"/>
              </a:rPr>
              <a:t>服務簡介</a:t>
            </a:r>
            <a:r>
              <a:rPr lang="en-US" altLang="zh-TW" dirty="0">
                <a:ea typeface="標楷體" panose="03000509000000000000" pitchFamily="65" charset="-120"/>
              </a:rPr>
              <a:t>(3/3)</a:t>
            </a:r>
          </a:p>
        </p:txBody>
      </p:sp>
      <p:sp>
        <p:nvSpPr>
          <p:cNvPr id="4099" name="Rectangle 3"/>
          <p:cNvSpPr>
            <a:spLocks noGrp="1" noChangeArrowheads="1"/>
          </p:cNvSpPr>
          <p:nvPr>
            <p:ph type="body" idx="1"/>
          </p:nvPr>
        </p:nvSpPr>
        <p:spPr/>
        <p:txBody>
          <a:bodyPr/>
          <a:lstStyle/>
          <a:p>
            <a:r>
              <a:rPr lang="zh-TW" altLang="en-US" sz="2000" dirty="0">
                <a:latin typeface="標楷體" panose="03000509000000000000" pitchFamily="65" charset="-120"/>
                <a:ea typeface="標楷體" panose="03000509000000000000" pitchFamily="65" charset="-120"/>
              </a:rPr>
              <a:t>擔任國際會議之主辦</a:t>
            </a:r>
            <a:r>
              <a:rPr lang="en-US" altLang="zh-TW" sz="2000" dirty="0">
                <a:solidFill>
                  <a:srgbClr val="FF0000"/>
                </a:solidFill>
                <a:ea typeface="標楷體" panose="03000509000000000000" pitchFamily="65" charset="-120"/>
              </a:rPr>
              <a:t>(2016 </a:t>
            </a:r>
            <a:r>
              <a:rPr lang="en-US" altLang="zh-TW" sz="2000" dirty="0" err="1">
                <a:solidFill>
                  <a:srgbClr val="FF0000"/>
                </a:solidFill>
                <a:ea typeface="標楷體" panose="03000509000000000000" pitchFamily="65" charset="-120"/>
              </a:rPr>
              <a:t>PacificVis</a:t>
            </a:r>
            <a:r>
              <a:rPr lang="zh-TW" altLang="en-US" sz="2000" dirty="0">
                <a:solidFill>
                  <a:srgbClr val="FF0000"/>
                </a:solidFill>
                <a:ea typeface="標楷體" panose="03000509000000000000" pitchFamily="65" charset="-120"/>
              </a:rPr>
              <a:t>和</a:t>
            </a:r>
            <a:r>
              <a:rPr lang="en-US" altLang="zh-TW" sz="2000" dirty="0">
                <a:solidFill>
                  <a:srgbClr val="FF0000"/>
                </a:solidFill>
                <a:ea typeface="標楷體" panose="03000509000000000000" pitchFamily="65" charset="-120"/>
              </a:rPr>
              <a:t>2016 Computer Graphics Workshop)</a:t>
            </a:r>
            <a:r>
              <a:rPr lang="zh-TW" altLang="en-US" sz="2000" dirty="0">
                <a:latin typeface="標楷體" panose="03000509000000000000" pitchFamily="65" charset="-120"/>
                <a:ea typeface="標楷體" panose="03000509000000000000" pitchFamily="65" charset="-120"/>
              </a:rPr>
              <a:t>和協辦</a:t>
            </a:r>
            <a:r>
              <a:rPr lang="en-US" altLang="zh-TW" sz="2000" dirty="0">
                <a:solidFill>
                  <a:srgbClr val="FF0000"/>
                </a:solidFill>
                <a:ea typeface="標楷體" panose="03000509000000000000" pitchFamily="65" charset="-120"/>
              </a:rPr>
              <a:t>(2017 Pacific Graphics—Financial and Local Coordination Chair)</a:t>
            </a:r>
            <a:endParaRPr lang="zh-TW" altLang="en-US" sz="2000" dirty="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擔任</a:t>
            </a:r>
            <a:r>
              <a:rPr lang="zh-TW" altLang="en-US" sz="2000" dirty="0">
                <a:solidFill>
                  <a:srgbClr val="FF0000"/>
                </a:solidFill>
                <a:latin typeface="標楷體" panose="03000509000000000000" pitchFamily="65" charset="-120"/>
                <a:ea typeface="標楷體" panose="03000509000000000000" pitchFamily="65" charset="-120"/>
              </a:rPr>
              <a:t>七</a:t>
            </a:r>
            <a:r>
              <a:rPr lang="zh-TW" altLang="en-US" sz="2000" dirty="0">
                <a:latin typeface="標楷體" panose="03000509000000000000" pitchFamily="65" charset="-120"/>
                <a:ea typeface="標楷體" panose="03000509000000000000" pitchFamily="65" charset="-120"/>
              </a:rPr>
              <a:t>個國際期刋審查委員、</a:t>
            </a:r>
            <a:r>
              <a:rPr lang="zh-TW" altLang="en-US" sz="2000" dirty="0">
                <a:solidFill>
                  <a:srgbClr val="FF0000"/>
                </a:solidFill>
                <a:ea typeface="標楷體" panose="03000509000000000000" pitchFamily="65" charset="-120"/>
              </a:rPr>
              <a:t>十五</a:t>
            </a:r>
            <a:r>
              <a:rPr lang="zh-TW" altLang="en-US" sz="2000" dirty="0">
                <a:latin typeface="標楷體" panose="03000509000000000000" pitchFamily="65" charset="-120"/>
                <a:ea typeface="標楷體" panose="03000509000000000000" pitchFamily="65" charset="-120"/>
              </a:rPr>
              <a:t>次國際重要會議之議程委員、國科會年度計畫審查委員</a:t>
            </a:r>
            <a:r>
              <a:rPr lang="en-US" altLang="zh-TW" sz="2000" dirty="0">
                <a:ea typeface="標楷體" panose="03000509000000000000" pitchFamily="65" charset="-120"/>
              </a:rPr>
              <a:t>(</a:t>
            </a:r>
            <a:r>
              <a:rPr lang="en-US" altLang="zh-TW" sz="2000" dirty="0">
                <a:solidFill>
                  <a:srgbClr val="FF0000"/>
                </a:solidFill>
                <a:ea typeface="標楷體" panose="03000509000000000000" pitchFamily="65" charset="-120"/>
              </a:rPr>
              <a:t>104</a:t>
            </a:r>
            <a:r>
              <a:rPr lang="zh-TW" altLang="en-US" sz="2000" dirty="0">
                <a:solidFill>
                  <a:srgbClr val="FF0000"/>
                </a:solidFill>
                <a:ea typeface="標楷體" panose="03000509000000000000" pitchFamily="65" charset="-120"/>
              </a:rPr>
              <a:t>、</a:t>
            </a:r>
            <a:r>
              <a:rPr lang="en-US" altLang="zh-TW" sz="2000" dirty="0">
                <a:solidFill>
                  <a:srgbClr val="FF0000"/>
                </a:solidFill>
                <a:ea typeface="標楷體" panose="03000509000000000000" pitchFamily="65" charset="-120"/>
              </a:rPr>
              <a:t>105</a:t>
            </a:r>
            <a:r>
              <a:rPr lang="zh-TW" altLang="en-US" sz="2000" dirty="0">
                <a:solidFill>
                  <a:srgbClr val="FF0000"/>
                </a:solidFill>
                <a:ea typeface="標楷體" panose="03000509000000000000" pitchFamily="65" charset="-120"/>
              </a:rPr>
              <a:t>、</a:t>
            </a:r>
            <a:r>
              <a:rPr lang="en-US" altLang="zh-TW" sz="2000" dirty="0">
                <a:solidFill>
                  <a:srgbClr val="FF0000"/>
                </a:solidFill>
                <a:ea typeface="標楷體" panose="03000509000000000000" pitchFamily="65" charset="-120"/>
              </a:rPr>
              <a:t>106</a:t>
            </a:r>
            <a:r>
              <a:rPr lang="zh-TW" altLang="en-US" sz="2000" dirty="0">
                <a:solidFill>
                  <a:srgbClr val="FF0000"/>
                </a:solidFill>
                <a:ea typeface="標楷體" panose="03000509000000000000" pitchFamily="65" charset="-120"/>
              </a:rPr>
              <a:t>、</a:t>
            </a:r>
            <a:r>
              <a:rPr lang="en-US" altLang="zh-TW" sz="2000" dirty="0">
                <a:solidFill>
                  <a:srgbClr val="FF0000"/>
                </a:solidFill>
                <a:ea typeface="標楷體" panose="03000509000000000000" pitchFamily="65" charset="-120"/>
              </a:rPr>
              <a:t>107</a:t>
            </a:r>
            <a:r>
              <a:rPr lang="zh-TW" altLang="en-US" sz="2000" dirty="0">
                <a:solidFill>
                  <a:srgbClr val="FF0000"/>
                </a:solidFill>
                <a:ea typeface="標楷體" panose="03000509000000000000" pitchFamily="65" charset="-120"/>
              </a:rPr>
              <a:t>、</a:t>
            </a:r>
            <a:r>
              <a:rPr lang="en-US" altLang="zh-TW" sz="2000" dirty="0">
                <a:solidFill>
                  <a:srgbClr val="FF0000"/>
                </a:solidFill>
                <a:ea typeface="標楷體" panose="03000509000000000000" pitchFamily="65" charset="-120"/>
              </a:rPr>
              <a:t>108</a:t>
            </a:r>
            <a:r>
              <a:rPr lang="zh-TW" altLang="en-US" sz="2000" dirty="0">
                <a:latin typeface="標楷體" panose="03000509000000000000" pitchFamily="65" charset="-120"/>
                <a:ea typeface="標楷體" panose="03000509000000000000" pitchFamily="65" charset="-120"/>
              </a:rPr>
              <a:t>學年度</a:t>
            </a:r>
            <a:r>
              <a:rPr lang="en-US" altLang="zh-TW" sz="2000" dirty="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、國科會年度大專學生參與專題研究計畫審查委員和辦理鈊象奬助遊戲奬學金</a:t>
            </a:r>
            <a:r>
              <a:rPr lang="en-US" altLang="zh-TW" sz="2000" dirty="0">
                <a:ea typeface="標楷體" panose="03000509000000000000" pitchFamily="65" charset="-120"/>
              </a:rPr>
              <a:t>(</a:t>
            </a:r>
            <a:r>
              <a:rPr lang="en-US" altLang="zh-TW" sz="2000" dirty="0">
                <a:solidFill>
                  <a:srgbClr val="FF0000"/>
                </a:solidFill>
                <a:ea typeface="標楷體" panose="03000509000000000000" pitchFamily="65" charset="-120"/>
              </a:rPr>
              <a:t>104</a:t>
            </a:r>
            <a:r>
              <a:rPr lang="zh-TW" altLang="en-US" sz="2000" dirty="0">
                <a:solidFill>
                  <a:srgbClr val="FF0000"/>
                </a:solidFill>
                <a:ea typeface="標楷體" panose="03000509000000000000" pitchFamily="65" charset="-120"/>
              </a:rPr>
              <a:t>上、</a:t>
            </a:r>
            <a:r>
              <a:rPr lang="en-US" altLang="zh-TW" sz="2000" dirty="0">
                <a:solidFill>
                  <a:srgbClr val="FF0000"/>
                </a:solidFill>
                <a:ea typeface="標楷體" panose="03000509000000000000" pitchFamily="65" charset="-120"/>
              </a:rPr>
              <a:t>105</a:t>
            </a:r>
            <a:r>
              <a:rPr lang="zh-TW" altLang="en-US" sz="2000" dirty="0">
                <a:solidFill>
                  <a:srgbClr val="FF0000"/>
                </a:solidFill>
                <a:ea typeface="標楷體" panose="03000509000000000000" pitchFamily="65" charset="-120"/>
              </a:rPr>
              <a:t>上、</a:t>
            </a:r>
            <a:r>
              <a:rPr lang="en-US" altLang="zh-TW" sz="2000" dirty="0">
                <a:solidFill>
                  <a:srgbClr val="FF0000"/>
                </a:solidFill>
                <a:ea typeface="標楷體" panose="03000509000000000000" pitchFamily="65" charset="-120"/>
              </a:rPr>
              <a:t>106</a:t>
            </a:r>
            <a:r>
              <a:rPr lang="zh-TW" altLang="en-US" sz="2000" dirty="0">
                <a:solidFill>
                  <a:srgbClr val="FF0000"/>
                </a:solidFill>
                <a:ea typeface="標楷體" panose="03000509000000000000" pitchFamily="65" charset="-120"/>
              </a:rPr>
              <a:t>上、</a:t>
            </a:r>
            <a:r>
              <a:rPr lang="en-US" altLang="zh-TW" sz="2000" dirty="0">
                <a:solidFill>
                  <a:srgbClr val="FF0000"/>
                </a:solidFill>
                <a:ea typeface="標楷體" panose="03000509000000000000" pitchFamily="65" charset="-120"/>
              </a:rPr>
              <a:t>107</a:t>
            </a:r>
            <a:r>
              <a:rPr lang="zh-TW" altLang="en-US" sz="2000" dirty="0">
                <a:solidFill>
                  <a:srgbClr val="FF0000"/>
                </a:solidFill>
                <a:ea typeface="標楷體" panose="03000509000000000000" pitchFamily="65" charset="-120"/>
              </a:rPr>
              <a:t>上、</a:t>
            </a:r>
            <a:r>
              <a:rPr lang="en-US" altLang="zh-TW" sz="2000" dirty="0">
                <a:solidFill>
                  <a:srgbClr val="FF0000"/>
                </a:solidFill>
                <a:ea typeface="標楷體" panose="03000509000000000000" pitchFamily="65" charset="-120"/>
              </a:rPr>
              <a:t>108</a:t>
            </a:r>
            <a:r>
              <a:rPr lang="zh-TW" altLang="en-US" sz="2000" dirty="0">
                <a:solidFill>
                  <a:srgbClr val="FF0000"/>
                </a:solidFill>
                <a:ea typeface="標楷體" panose="03000509000000000000" pitchFamily="65" charset="-120"/>
              </a:rPr>
              <a:t>上</a:t>
            </a:r>
            <a:r>
              <a:rPr lang="en-US" altLang="zh-TW" sz="2000" dirty="0">
                <a:ea typeface="標楷體" panose="03000509000000000000" pitchFamily="65" charset="-120"/>
              </a:rPr>
              <a:t>)</a:t>
            </a:r>
          </a:p>
          <a:p>
            <a:r>
              <a:rPr lang="zh-TW" altLang="en-US" sz="2000" dirty="0">
                <a:latin typeface="標楷體" panose="03000509000000000000" pitchFamily="65" charset="-120"/>
                <a:ea typeface="標楷體" panose="03000509000000000000" pitchFamily="65" charset="-120"/>
              </a:rPr>
              <a:t>於頂尖及典範審查中、國際學校參訪中 </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大陸、印尼、泰國和日本等</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 和教育部、立委與重要人士參觀時，負責展示實驗室成果</a:t>
            </a:r>
            <a:endParaRPr lang="en-US" altLang="zh-TW" sz="2000" dirty="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參與台南歷史博物館</a:t>
            </a:r>
            <a:r>
              <a:rPr lang="en-US" altLang="zh-TW" sz="2000" dirty="0">
                <a:latin typeface="標楷體" panose="03000509000000000000" pitchFamily="65" charset="-120"/>
                <a:ea typeface="標楷體" panose="03000509000000000000" pitchFamily="65" charset="-120"/>
              </a:rPr>
              <a:t>AR</a:t>
            </a:r>
            <a:r>
              <a:rPr lang="zh-TW" altLang="en-US" sz="2000" dirty="0">
                <a:latin typeface="標楷體" panose="03000509000000000000" pitchFamily="65" charset="-120"/>
                <a:ea typeface="標楷體" panose="03000509000000000000" pitchFamily="65" charset="-120"/>
              </a:rPr>
              <a:t>虛擬人偶展覽、台中國立美術館</a:t>
            </a:r>
            <a:r>
              <a:rPr lang="en-US" altLang="zh-TW" sz="2000" dirty="0">
                <a:latin typeface="標楷體" panose="03000509000000000000" pitchFamily="65" charset="-120"/>
                <a:ea typeface="標楷體" panose="03000509000000000000" pitchFamily="65" charset="-120"/>
              </a:rPr>
              <a:t>--20</a:t>
            </a:r>
            <a:r>
              <a:rPr lang="zh-TW" altLang="en-US" sz="2000" dirty="0">
                <a:latin typeface="標楷體" panose="03000509000000000000" pitchFamily="65" charset="-120"/>
                <a:ea typeface="標楷體" panose="03000509000000000000" pitchFamily="65" charset="-120"/>
              </a:rPr>
              <a:t>週年館慶活動互動展覽、十三行博物館之常設展</a:t>
            </a:r>
            <a:r>
              <a:rPr lang="en-US" altLang="zh-TW" sz="2000" dirty="0">
                <a:latin typeface="標楷體" panose="03000509000000000000" pitchFamily="65" charset="-120"/>
                <a:ea typeface="標楷體" panose="03000509000000000000" pitchFamily="65" charset="-120"/>
              </a:rPr>
              <a:t>VR</a:t>
            </a:r>
            <a:r>
              <a:rPr lang="zh-TW" altLang="en-US" sz="2000" dirty="0">
                <a:latin typeface="標楷體" panose="03000509000000000000" pitchFamily="65" charset="-120"/>
                <a:ea typeface="標楷體" panose="03000509000000000000" pitchFamily="65" charset="-120"/>
              </a:rPr>
              <a:t>互動展計畫和文化部文資局</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建構常設展「走入布袋戯」、新北巿文化局</a:t>
            </a:r>
            <a:r>
              <a:rPr lang="en-US" altLang="zh-TW" sz="2000" dirty="0">
                <a:latin typeface="標楷體" panose="03000509000000000000" pitchFamily="65" charset="-120"/>
                <a:ea typeface="標楷體" panose="03000509000000000000" pitchFamily="65" charset="-120"/>
              </a:rPr>
              <a:t>—107</a:t>
            </a:r>
            <a:r>
              <a:rPr lang="zh-TW" altLang="en-US" sz="2000" dirty="0">
                <a:latin typeface="標楷體" panose="03000509000000000000" pitchFamily="65" charset="-120"/>
                <a:ea typeface="標楷體" panose="03000509000000000000" pitchFamily="65" charset="-120"/>
              </a:rPr>
              <a:t>年暑假之互動特展特展和新北巿淡水古蹟博物館</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滬尾礮臺互動特展</a:t>
            </a:r>
            <a:endParaRPr lang="zh-TW" altLang="en-US" sz="2400" dirty="0">
              <a:latin typeface="標楷體" panose="03000509000000000000" pitchFamily="65" charset="-120"/>
              <a:ea typeface="標楷體" panose="03000509000000000000" pitchFamily="65" charset="-120"/>
            </a:endParaRPr>
          </a:p>
          <a:p>
            <a:r>
              <a:rPr lang="zh-TW" altLang="en-US" sz="2000" dirty="0">
                <a:latin typeface="標楷體" panose="03000509000000000000" pitchFamily="65" charset="-120"/>
                <a:ea typeface="標楷體" panose="03000509000000000000" pitchFamily="65" charset="-120"/>
              </a:rPr>
              <a:t>參與</a:t>
            </a:r>
            <a:r>
              <a:rPr lang="en-US" altLang="zh-TW" sz="2000" dirty="0">
                <a:latin typeface="標楷體" panose="03000509000000000000" pitchFamily="65" charset="-120"/>
                <a:ea typeface="標楷體" panose="03000509000000000000" pitchFamily="65" charset="-120"/>
              </a:rPr>
              <a:t>2017</a:t>
            </a:r>
            <a:r>
              <a:rPr lang="zh-TW" altLang="en-US" sz="2000" dirty="0">
                <a:latin typeface="標楷體" panose="03000509000000000000" pitchFamily="65" charset="-120"/>
                <a:ea typeface="標楷體" panose="03000509000000000000" pitchFamily="65" charset="-120"/>
              </a:rPr>
              <a:t>台北發明展和</a:t>
            </a:r>
            <a:r>
              <a:rPr lang="en-US" altLang="zh-TW" sz="2000" dirty="0">
                <a:latin typeface="標楷體" panose="03000509000000000000" pitchFamily="65" charset="-120"/>
                <a:ea typeface="標楷體" panose="03000509000000000000" pitchFamily="65" charset="-120"/>
              </a:rPr>
              <a:t>2017</a:t>
            </a:r>
            <a:r>
              <a:rPr lang="zh-TW" altLang="en-US" sz="2000" dirty="0">
                <a:latin typeface="標楷體" panose="03000509000000000000" pitchFamily="65" charset="-120"/>
                <a:ea typeface="標楷體" panose="03000509000000000000" pitchFamily="65" charset="-120"/>
              </a:rPr>
              <a:t>烏鎮的互聯網</a:t>
            </a:r>
            <a:r>
              <a:rPr lang="zh-TW" altLang="en-US" sz="2000">
                <a:latin typeface="標楷體" panose="03000509000000000000" pitchFamily="65" charset="-120"/>
                <a:ea typeface="標楷體" panose="03000509000000000000" pitchFamily="65" charset="-120"/>
              </a:rPr>
              <a:t>大會。</a:t>
            </a:r>
            <a:endParaRPr lang="zh-TW" altLang="en-US"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891350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zh-TW" altLang="en-US" dirty="0">
                <a:latin typeface="標楷體" panose="03000509000000000000" pitchFamily="65" charset="-120"/>
                <a:ea typeface="標楷體" panose="03000509000000000000" pitchFamily="65" charset="-120"/>
              </a:rPr>
              <a:t>目錄</a:t>
            </a:r>
            <a:endParaRPr lang="en-US" altLang="zh-TW" dirty="0">
              <a:latin typeface="標楷體" panose="03000509000000000000" pitchFamily="65" charset="-120"/>
              <a:ea typeface="標楷體" panose="03000509000000000000" pitchFamily="65" charset="-120"/>
            </a:endParaRPr>
          </a:p>
        </p:txBody>
      </p:sp>
      <p:sp>
        <p:nvSpPr>
          <p:cNvPr id="66563" name="Rectangle 3"/>
          <p:cNvSpPr>
            <a:spLocks noGrp="1" noChangeArrowheads="1"/>
          </p:cNvSpPr>
          <p:nvPr>
            <p:ph type="body" idx="1"/>
          </p:nvPr>
        </p:nvSpPr>
        <p:spPr/>
        <p:txBody>
          <a:bodyPr/>
          <a:lstStyle/>
          <a:p>
            <a:r>
              <a:rPr lang="zh-TW" altLang="en-US" sz="2400" dirty="0">
                <a:latin typeface="標楷體" panose="03000509000000000000" pitchFamily="65" charset="-120"/>
                <a:ea typeface="標楷體" panose="03000509000000000000" pitchFamily="65" charset="-120"/>
              </a:rPr>
              <a:t>院升等門檻與評分</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研究成果簡介</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教學成果簡介</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服務及輔導成果簡介</a:t>
            </a:r>
            <a:endParaRPr lang="en-US" altLang="zh-TW"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1087766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TW" altLang="en-US" dirty="0">
                <a:latin typeface="標楷體" panose="03000509000000000000" pitchFamily="65" charset="-120"/>
                <a:ea typeface="標楷體" panose="03000509000000000000" pitchFamily="65" charset="-120"/>
              </a:rPr>
              <a:t>研究簡介 </a:t>
            </a:r>
            <a:r>
              <a:rPr lang="en-US" altLang="zh-TW" dirty="0">
                <a:ea typeface="標楷體" panose="03000509000000000000" pitchFamily="65" charset="-120"/>
              </a:rPr>
              <a:t>(1/2)</a:t>
            </a:r>
            <a:endParaRPr lang="en-US" altLang="zh-TW" dirty="0">
              <a:ea typeface="新細明體" charset="-120"/>
            </a:endParaRPr>
          </a:p>
        </p:txBody>
      </p:sp>
      <p:sp>
        <p:nvSpPr>
          <p:cNvPr id="4099" name="Rectangle 3"/>
          <p:cNvSpPr>
            <a:spLocks noGrp="1" noChangeArrowheads="1"/>
          </p:cNvSpPr>
          <p:nvPr>
            <p:ph type="body" idx="1"/>
          </p:nvPr>
        </p:nvSpPr>
        <p:spPr/>
        <p:txBody>
          <a:bodyPr/>
          <a:lstStyle/>
          <a:p>
            <a:r>
              <a:rPr lang="zh-TW" altLang="en-US" sz="2400" dirty="0">
                <a:latin typeface="標楷體" panose="03000509000000000000" pitchFamily="65" charset="-120"/>
                <a:ea typeface="標楷體" panose="03000509000000000000" pitchFamily="65" charset="-120"/>
              </a:rPr>
              <a:t>研究門檻</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至少四項</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共符合</a:t>
            </a:r>
            <a:r>
              <a:rPr lang="zh-TW" altLang="en-US" sz="2400" dirty="0">
                <a:solidFill>
                  <a:srgbClr val="FF0000"/>
                </a:solidFill>
                <a:latin typeface="標楷體" panose="03000509000000000000" pitchFamily="65" charset="-120"/>
                <a:ea typeface="標楷體" panose="03000509000000000000" pitchFamily="65" charset="-120"/>
              </a:rPr>
              <a:t>四</a:t>
            </a:r>
            <a:r>
              <a:rPr lang="zh-TW" altLang="en-US" sz="2400" dirty="0">
                <a:latin typeface="標楷體" panose="03000509000000000000" pitchFamily="65" charset="-120"/>
                <a:ea typeface="標楷體" panose="03000509000000000000" pitchFamily="65" charset="-120"/>
              </a:rPr>
              <a:t>項。</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教學門檻</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至少二項</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共符合</a:t>
            </a:r>
            <a:r>
              <a:rPr lang="zh-TW" altLang="en-US" sz="2400" dirty="0">
                <a:solidFill>
                  <a:srgbClr val="FF0000"/>
                </a:solidFill>
                <a:latin typeface="標楷體" panose="03000509000000000000" pitchFamily="65" charset="-120"/>
                <a:ea typeface="標楷體" panose="03000509000000000000" pitchFamily="65" charset="-120"/>
              </a:rPr>
              <a:t>三</a:t>
            </a:r>
            <a:r>
              <a:rPr lang="zh-TW" altLang="en-US" sz="2400" dirty="0">
                <a:latin typeface="標楷體" panose="03000509000000000000" pitchFamily="65" charset="-120"/>
                <a:ea typeface="標楷體" panose="03000509000000000000" pitchFamily="65" charset="-120"/>
              </a:rPr>
              <a:t>項。</a:t>
            </a:r>
            <a:endParaRPr lang="en-US" altLang="zh-TW" sz="24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依據電資學院教師申請升等教學標準暨評分表，可以超越個人可達之最高分之</a:t>
            </a:r>
            <a:r>
              <a:rPr lang="en-US" altLang="zh-TW" sz="2000" dirty="0">
                <a:ea typeface="標楷體" panose="03000509000000000000" pitchFamily="65" charset="-120"/>
              </a:rPr>
              <a:t>70</a:t>
            </a:r>
            <a:r>
              <a:rPr lang="zh-TW" altLang="en-US" sz="2000" dirty="0">
                <a:latin typeface="標楷體" panose="03000509000000000000" pitchFamily="65" charset="-120"/>
                <a:ea typeface="標楷體" panose="03000509000000000000" pitchFamily="65" charset="-120"/>
              </a:rPr>
              <a:t>分的</a:t>
            </a:r>
            <a:r>
              <a:rPr lang="en-US" altLang="zh-TW" sz="2000" dirty="0">
                <a:solidFill>
                  <a:srgbClr val="FF0000"/>
                </a:solidFill>
                <a:ea typeface="標楷體" panose="03000509000000000000" pitchFamily="65" charset="-120"/>
              </a:rPr>
              <a:t>77.5</a:t>
            </a:r>
            <a:r>
              <a:rPr lang="zh-TW" altLang="en-US" sz="2000" dirty="0">
                <a:latin typeface="標楷體" panose="03000509000000000000" pitchFamily="65" charset="-120"/>
                <a:ea typeface="標楷體" panose="03000509000000000000" pitchFamily="65" charset="-120"/>
              </a:rPr>
              <a:t>分。</a:t>
            </a:r>
            <a:endParaRPr lang="en-US" altLang="zh-TW" sz="20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服務門檻</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至少五項</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共符合</a:t>
            </a:r>
            <a:r>
              <a:rPr lang="zh-TW" altLang="en-US" sz="2400" dirty="0">
                <a:solidFill>
                  <a:srgbClr val="FF0000"/>
                </a:solidFill>
                <a:latin typeface="標楷體" panose="03000509000000000000" pitchFamily="65" charset="-120"/>
                <a:ea typeface="標楷體" panose="03000509000000000000" pitchFamily="65" charset="-120"/>
              </a:rPr>
              <a:t>七</a:t>
            </a:r>
            <a:r>
              <a:rPr lang="zh-TW" altLang="en-US" sz="2400" dirty="0">
                <a:latin typeface="標楷體" panose="03000509000000000000" pitchFamily="65" charset="-120"/>
                <a:ea typeface="標楷體" panose="03000509000000000000" pitchFamily="65" charset="-120"/>
              </a:rPr>
              <a:t>項</a:t>
            </a:r>
            <a:endParaRPr lang="en-US" altLang="zh-TW" sz="2400" dirty="0">
              <a:latin typeface="標楷體" panose="03000509000000000000" pitchFamily="65" charset="-120"/>
              <a:ea typeface="標楷體" panose="03000509000000000000" pitchFamily="65" charset="-120"/>
            </a:endParaRPr>
          </a:p>
          <a:p>
            <a:pPr lvl="1"/>
            <a:r>
              <a:rPr lang="zh-TW" altLang="en-US" sz="2000" dirty="0">
                <a:latin typeface="標楷體" panose="03000509000000000000" pitchFamily="65" charset="-120"/>
                <a:ea typeface="標楷體" panose="03000509000000000000" pitchFamily="65" charset="-120"/>
              </a:rPr>
              <a:t>電資學院教師申請升等服務與輔導標準暨評分表，可以超越個人可達之最高分之</a:t>
            </a:r>
            <a:r>
              <a:rPr lang="en-US" altLang="zh-TW" sz="2000" dirty="0">
                <a:ea typeface="標楷體" panose="03000509000000000000" pitchFamily="65" charset="-120"/>
              </a:rPr>
              <a:t>70</a:t>
            </a:r>
            <a:r>
              <a:rPr lang="zh-TW" altLang="en-US" sz="2000" dirty="0">
                <a:latin typeface="標楷體" panose="03000509000000000000" pitchFamily="65" charset="-120"/>
                <a:ea typeface="標楷體" panose="03000509000000000000" pitchFamily="65" charset="-120"/>
              </a:rPr>
              <a:t>分的</a:t>
            </a:r>
            <a:r>
              <a:rPr lang="en-US" altLang="zh-TW" sz="2000" dirty="0">
                <a:solidFill>
                  <a:srgbClr val="FF0000"/>
                </a:solidFill>
                <a:ea typeface="標楷體" panose="03000509000000000000" pitchFamily="65" charset="-120"/>
              </a:rPr>
              <a:t>74</a:t>
            </a:r>
            <a:r>
              <a:rPr lang="zh-TW" altLang="en-US" sz="2000" dirty="0">
                <a:latin typeface="標楷體" panose="03000509000000000000" pitchFamily="65" charset="-120"/>
                <a:ea typeface="標楷體" panose="03000509000000000000" pitchFamily="65" charset="-120"/>
              </a:rPr>
              <a:t>分。</a:t>
            </a:r>
            <a:endParaRPr lang="en-US" altLang="zh-TW"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69453383"/>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TW" altLang="en-US" dirty="0">
                <a:latin typeface="標楷體" panose="03000509000000000000" pitchFamily="65" charset="-120"/>
                <a:ea typeface="標楷體" panose="03000509000000000000" pitchFamily="65" charset="-120"/>
              </a:rPr>
              <a:t>研究簡介 </a:t>
            </a:r>
            <a:r>
              <a:rPr lang="en-US" altLang="zh-TW" dirty="0">
                <a:ea typeface="標楷體" panose="03000509000000000000" pitchFamily="65" charset="-120"/>
              </a:rPr>
              <a:t>(1/3)</a:t>
            </a:r>
            <a:endParaRPr lang="en-US" altLang="zh-TW" dirty="0">
              <a:ea typeface="新細明體" charset="-120"/>
            </a:endParaRPr>
          </a:p>
        </p:txBody>
      </p:sp>
      <p:graphicFrame>
        <p:nvGraphicFramePr>
          <p:cNvPr id="4" name="表格 4">
            <a:extLst>
              <a:ext uri="{FF2B5EF4-FFF2-40B4-BE49-F238E27FC236}">
                <a16:creationId xmlns:a16="http://schemas.microsoft.com/office/drawing/2014/main" id="{E45102AB-F985-4C35-BCF7-FFFE8E333E3F}"/>
              </a:ext>
            </a:extLst>
          </p:cNvPr>
          <p:cNvGraphicFramePr>
            <a:graphicFrameLocks noGrp="1"/>
          </p:cNvGraphicFramePr>
          <p:nvPr>
            <p:extLst>
              <p:ext uri="{D42A27DB-BD31-4B8C-83A1-F6EECF244321}">
                <p14:modId xmlns:p14="http://schemas.microsoft.com/office/powerpoint/2010/main" val="3330084602"/>
              </p:ext>
            </p:extLst>
          </p:nvPr>
        </p:nvGraphicFramePr>
        <p:xfrm>
          <a:off x="381000" y="1524000"/>
          <a:ext cx="8077200" cy="4364165"/>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670629525"/>
                    </a:ext>
                  </a:extLst>
                </a:gridCol>
                <a:gridCol w="4038600">
                  <a:extLst>
                    <a:ext uri="{9D8B030D-6E8A-4147-A177-3AD203B41FA5}">
                      <a16:colId xmlns:a16="http://schemas.microsoft.com/office/drawing/2014/main" val="2493678366"/>
                    </a:ext>
                  </a:extLst>
                </a:gridCol>
              </a:tblGrid>
              <a:tr h="0">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HK" altLang="zh-TW" sz="1600" b="0" kern="0" dirty="0">
                          <a:solidFill>
                            <a:schemeClr val="tx1"/>
                          </a:solidFill>
                          <a:effectLst/>
                          <a:latin typeface="標楷體" panose="03000509000000000000" pitchFamily="65" charset="-120"/>
                          <a:ea typeface="標楷體" panose="03000509000000000000" pitchFamily="65" charset="-120"/>
                        </a:rPr>
                        <a:t>依「國立臺灣科技大學教師績效獎勵辦法」計算之累計研發成果獎勵總分達</a:t>
                      </a:r>
                      <a:r>
                        <a:rPr lang="en-US" altLang="zh-TW" sz="1600" b="0" kern="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240</a:t>
                      </a:r>
                      <a:r>
                        <a:rPr lang="zh-HK" altLang="zh-TW" sz="1600" b="0" kern="0" dirty="0">
                          <a:solidFill>
                            <a:schemeClr val="tx1"/>
                          </a:solidFill>
                          <a:effectLst/>
                          <a:latin typeface="標楷體" panose="03000509000000000000" pitchFamily="65" charset="-120"/>
                          <a:ea typeface="標楷體" panose="03000509000000000000" pitchFamily="65" charset="-120"/>
                        </a:rPr>
                        <a:t>分以上</a:t>
                      </a:r>
                      <a:endParaRPr lang="zh-TW" altLang="en-US" sz="1600" b="0" dirty="0">
                        <a:solidFill>
                          <a:schemeClr val="tx1"/>
                        </a:solidFill>
                      </a:endParaRPr>
                    </a:p>
                    <a:p>
                      <a:pPr marL="285750" indent="-285750">
                        <a:buFont typeface="Arial" panose="020B0604020202020204" pitchFamily="34" charset="0"/>
                        <a:buChar char="•"/>
                      </a:pPr>
                      <a:endParaRPr lang="zh-TW" altLang="en-US" sz="1600" b="0" dirty="0">
                        <a:solidFill>
                          <a:schemeClr val="tx1"/>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SCI</a:t>
                      </a:r>
                      <a:r>
                        <a:rPr lang="zh-TW" altLang="en-US" sz="1600" b="0" kern="100" dirty="0">
                          <a:solidFill>
                            <a:schemeClr val="tx1"/>
                          </a:solidFill>
                          <a:effectLst/>
                          <a:latin typeface="標楷體" panose="03000509000000000000" pitchFamily="65" charset="-120"/>
                          <a:ea typeface="標楷體" panose="03000509000000000000" pitchFamily="65" charset="-120"/>
                        </a:rPr>
                        <a:t>共</a:t>
                      </a:r>
                      <a:r>
                        <a:rPr lang="en-US" altLang="zh-TW" sz="1600" b="0" kern="100" dirty="0">
                          <a:solidFill>
                            <a:srgbClr val="FF0000"/>
                          </a:solidFill>
                          <a:effectLst/>
                          <a:latin typeface="標楷體" panose="03000509000000000000" pitchFamily="65" charset="-120"/>
                          <a:ea typeface="標楷體" panose="03000509000000000000" pitchFamily="65" charset="-120"/>
                        </a:rPr>
                        <a:t>14</a:t>
                      </a:r>
                      <a:r>
                        <a:rPr lang="zh-TW" altLang="en-US" sz="1600" b="0" kern="100" dirty="0">
                          <a:solidFill>
                            <a:schemeClr val="tx1"/>
                          </a:solidFill>
                          <a:effectLst/>
                          <a:latin typeface="標楷體" panose="03000509000000000000" pitchFamily="65" charset="-120"/>
                          <a:ea typeface="標楷體" panose="03000509000000000000" pitchFamily="65" charset="-120"/>
                        </a:rPr>
                        <a:t>篇，</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292</a:t>
                      </a:r>
                      <a:r>
                        <a:rPr lang="zh-TW" altLang="en-US" sz="1600" b="0" kern="100" dirty="0">
                          <a:solidFill>
                            <a:schemeClr val="tx1"/>
                          </a:solidFill>
                          <a:effectLst/>
                          <a:latin typeface="標楷體" panose="03000509000000000000" pitchFamily="65" charset="-120"/>
                          <a:ea typeface="標楷體" panose="03000509000000000000" pitchFamily="65" charset="-120"/>
                        </a:rPr>
                        <a:t>分，科技部主持科技部管理費</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878,000</a:t>
                      </a:r>
                      <a:r>
                        <a:rPr lang="zh-TW" altLang="en-US" sz="1600" b="0" kern="100" dirty="0">
                          <a:solidFill>
                            <a:schemeClr val="tx1"/>
                          </a:solidFill>
                          <a:effectLst/>
                          <a:latin typeface="標楷體" panose="03000509000000000000" pitchFamily="65" charset="-120"/>
                          <a:ea typeface="標楷體" panose="03000509000000000000" pitchFamily="65" charset="-120"/>
                        </a:rPr>
                        <a:t>，</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87</a:t>
                      </a:r>
                      <a:r>
                        <a:rPr lang="zh-TW" altLang="en-US" sz="1600" b="0" kern="100" dirty="0">
                          <a:solidFill>
                            <a:schemeClr val="tx1"/>
                          </a:solidFill>
                          <a:effectLst/>
                          <a:latin typeface="標楷體" panose="03000509000000000000" pitchFamily="65" charset="-120"/>
                          <a:ea typeface="標楷體" panose="03000509000000000000" pitchFamily="65" charset="-120"/>
                        </a:rPr>
                        <a:t>分，主持產學管理費</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2,446,697</a:t>
                      </a:r>
                      <a:r>
                        <a:rPr lang="zh-TW" altLang="en-US" sz="1600" b="0" kern="100" dirty="0">
                          <a:solidFill>
                            <a:schemeClr val="tx1"/>
                          </a:solidFill>
                          <a:effectLst/>
                          <a:latin typeface="標楷體" panose="03000509000000000000" pitchFamily="65" charset="-120"/>
                          <a:ea typeface="標楷體" panose="03000509000000000000" pitchFamily="65" charset="-120"/>
                        </a:rPr>
                        <a:t>，</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244</a:t>
                      </a:r>
                      <a:r>
                        <a:rPr lang="zh-TW" altLang="en-US" sz="1600" b="0" kern="100" dirty="0">
                          <a:solidFill>
                            <a:schemeClr val="tx1"/>
                          </a:solidFill>
                          <a:effectLst/>
                          <a:latin typeface="標楷體" panose="03000509000000000000" pitchFamily="65" charset="-120"/>
                          <a:ea typeface="標楷體" panose="03000509000000000000" pitchFamily="65" charset="-120"/>
                        </a:rPr>
                        <a:t>分，合計共</a:t>
                      </a:r>
                      <a:r>
                        <a:rPr lang="en-US" alt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623</a:t>
                      </a:r>
                      <a:r>
                        <a:rPr lang="zh-TW" altLang="en-US" sz="1600" b="0" kern="100" dirty="0">
                          <a:solidFill>
                            <a:schemeClr val="tx1"/>
                          </a:solidFill>
                          <a:effectLst/>
                          <a:latin typeface="標楷體" panose="03000509000000000000" pitchFamily="65" charset="-120"/>
                          <a:ea typeface="標楷體" panose="03000509000000000000" pitchFamily="65" charset="-120"/>
                        </a:rPr>
                        <a:t>分。</a:t>
                      </a:r>
                      <a:endParaRPr lang="zh-TW" alt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p>
                      <a:endParaRPr lang="zh-TW" altLang="en-US" sz="1600" b="0" dirty="0"/>
                    </a:p>
                  </a:txBody>
                  <a:tcPr/>
                </a:tc>
                <a:extLst>
                  <a:ext uri="{0D108BD9-81ED-4DB2-BD59-A6C34878D82A}">
                    <a16:rowId xmlns:a16="http://schemas.microsoft.com/office/drawing/2014/main" val="4217294777"/>
                  </a:ext>
                </a:extLst>
              </a:tr>
              <a:tr h="370840">
                <a:tc>
                  <a:txBody>
                    <a:bodyPr/>
                    <a:lstStyle/>
                    <a:p>
                      <a:pPr marL="285750" indent="-285750">
                        <a:buFont typeface="Arial" panose="020B0604020202020204" pitchFamily="34" charset="0"/>
                        <a:buChar char="•"/>
                      </a:pPr>
                      <a:r>
                        <a:rPr lang="zh-TW" altLang="en-US" sz="1600" b="0" dirty="0">
                          <a:solidFill>
                            <a:schemeClr val="tx1"/>
                          </a:solidFill>
                          <a:latin typeface="標楷體" panose="03000509000000000000" pitchFamily="65" charset="-120"/>
                          <a:ea typeface="標楷體" panose="03000509000000000000" pitchFamily="65" charset="-120"/>
                        </a:rPr>
                        <a:t>以「申請人本人為第一作者」或「除本人所指導學生外為第一順位作者」之</a:t>
                      </a:r>
                      <a:r>
                        <a:rPr lang="en-US" altLang="zh-TW" sz="1600" b="0" dirty="0">
                          <a:solidFill>
                            <a:schemeClr val="tx1"/>
                          </a:solidFill>
                          <a:latin typeface="標楷體" panose="03000509000000000000" pitchFamily="65" charset="-120"/>
                          <a:ea typeface="標楷體" panose="03000509000000000000" pitchFamily="65" charset="-120"/>
                        </a:rPr>
                        <a:t>SCI</a:t>
                      </a:r>
                      <a:r>
                        <a:rPr lang="zh-TW" altLang="en-US" sz="1600" b="0" dirty="0">
                          <a:solidFill>
                            <a:schemeClr val="tx1"/>
                          </a:solidFill>
                          <a:latin typeface="標楷體" panose="03000509000000000000" pitchFamily="65" charset="-120"/>
                          <a:ea typeface="標楷體" panose="03000509000000000000" pitchFamily="65" charset="-120"/>
                        </a:rPr>
                        <a:t>期刊論文累計發表 </a:t>
                      </a:r>
                      <a:r>
                        <a:rPr lang="en-US" altLang="zh-TW" sz="1600" b="0" dirty="0">
                          <a:solidFill>
                            <a:schemeClr val="tx1"/>
                          </a:solidFill>
                          <a:latin typeface="標楷體" panose="03000509000000000000" pitchFamily="65" charset="-120"/>
                          <a:ea typeface="標楷體" panose="03000509000000000000" pitchFamily="65" charset="-120"/>
                        </a:rPr>
                        <a:t>7 </a:t>
                      </a:r>
                      <a:r>
                        <a:rPr lang="zh-TW" altLang="en-US" sz="1600" b="0" dirty="0">
                          <a:solidFill>
                            <a:schemeClr val="tx1"/>
                          </a:solidFill>
                          <a:latin typeface="標楷體" panose="03000509000000000000" pitchFamily="65" charset="-120"/>
                          <a:ea typeface="標楷體" panose="03000509000000000000" pitchFamily="65" charset="-120"/>
                        </a:rPr>
                        <a:t>篇以上。</a:t>
                      </a:r>
                    </a:p>
                  </a:txBody>
                  <a:tcPr/>
                </a:tc>
                <a:tc>
                  <a:txBody>
                    <a:bodyPr/>
                    <a:lstStyle/>
                    <a:p>
                      <a:pPr marL="285750" indent="-285750">
                        <a:buFont typeface="Arial" panose="020B0604020202020204" pitchFamily="34" charset="0"/>
                        <a:buChar char="•"/>
                      </a:pPr>
                      <a:r>
                        <a:rPr lang="en-US" altLang="zh-TW" sz="1600" b="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8</a:t>
                      </a:r>
                      <a:r>
                        <a:rPr lang="zh-TW" altLang="en-US" sz="1600" b="0" dirty="0">
                          <a:latin typeface="標楷體" panose="03000509000000000000" pitchFamily="65" charset="-120"/>
                          <a:ea typeface="標楷體" panose="03000509000000000000" pitchFamily="65" charset="-120"/>
                        </a:rPr>
                        <a:t>篇。</a:t>
                      </a:r>
                    </a:p>
                  </a:txBody>
                  <a:tcPr/>
                </a:tc>
                <a:extLst>
                  <a:ext uri="{0D108BD9-81ED-4DB2-BD59-A6C34878D82A}">
                    <a16:rowId xmlns:a16="http://schemas.microsoft.com/office/drawing/2014/main" val="2425000300"/>
                  </a:ext>
                </a:extLst>
              </a:tr>
              <a:tr h="370840">
                <a:tc>
                  <a:txBody>
                    <a:bodyPr/>
                    <a:lstStyle/>
                    <a:p>
                      <a:pPr marL="285750" indent="-285750" algn="just">
                        <a:lnSpc>
                          <a:spcPct val="130000"/>
                        </a:lnSpc>
                        <a:spcAft>
                          <a:spcPts val="0"/>
                        </a:spcAft>
                        <a:buFont typeface="Arial" panose="020B0604020202020204" pitchFamily="34" charset="0"/>
                        <a:buChar char="•"/>
                        <a:tabLst/>
                      </a:pPr>
                      <a:r>
                        <a:rPr lang="en-US" altLang="zh-TW"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3. </a:t>
                      </a:r>
                      <a:r>
                        <a:rPr lang="zh-TW"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擔任主持人之科技部或產學計畫累計執行</a:t>
                      </a:r>
                      <a:r>
                        <a:rPr lang="zh-TW" sz="1600" b="0" kern="100" dirty="0">
                          <a:solidFill>
                            <a:srgbClr val="000000"/>
                          </a:solidFill>
                          <a:effectLst/>
                          <a:latin typeface="標楷體" panose="03000509000000000000" pitchFamily="65" charset="-120"/>
                          <a:ea typeface="Times New Roman" panose="02020603050405020304" pitchFamily="18" charset="0"/>
                          <a:cs typeface="標楷體" panose="03000509000000000000" pitchFamily="65" charset="-120"/>
                        </a:rPr>
                        <a:t> </a:t>
                      </a:r>
                      <a:r>
                        <a:rPr lang="en-US" sz="1600" b="0" kern="100" dirty="0">
                          <a:solidFill>
                            <a:srgbClr val="000000"/>
                          </a:solidFill>
                          <a:effectLst/>
                          <a:latin typeface="標楷體" panose="03000509000000000000" pitchFamily="65" charset="-120"/>
                          <a:ea typeface="Times New Roman" panose="02020603050405020304" pitchFamily="18" charset="0"/>
                          <a:cs typeface="標楷體" panose="03000509000000000000" pitchFamily="65" charset="-120"/>
                        </a:rPr>
                        <a:t>4</a:t>
                      </a:r>
                      <a:r>
                        <a:rPr lang="zh-TW"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件以上。</a:t>
                      </a:r>
                      <a:endPar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tc>
                  <a:txBody>
                    <a:bodyPr/>
                    <a:lstStyle/>
                    <a:p>
                      <a:pPr marL="285750" indent="-285750">
                        <a:lnSpc>
                          <a:spcPct val="130000"/>
                        </a:lnSpc>
                        <a:spcAft>
                          <a:spcPts val="0"/>
                        </a:spcAft>
                        <a:buFont typeface="Arial" panose="020B0604020202020204" pitchFamily="34" charset="0"/>
                        <a:buChar char="•"/>
                      </a:pP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主持科技部</a:t>
                      </a:r>
                      <a:r>
                        <a:rPr lang="en-US"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件二年期</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與</a:t>
                      </a:r>
                      <a:r>
                        <a:rPr lang="en-US"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件三年期、</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主持</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科技部產學案</a:t>
                      </a:r>
                      <a:r>
                        <a:rPr lang="en-US" sz="1600" b="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件和產學案</a:t>
                      </a:r>
                      <a:r>
                        <a:rPr lang="en-US" sz="1600" b="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20</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件，共</a:t>
                      </a:r>
                      <a:r>
                        <a:rPr lang="en-US" sz="1600" b="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30</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a:t>
                      </a:r>
                    </a:p>
                  </a:txBody>
                  <a:tcPr marL="68580" marR="68580" marT="0" marB="0"/>
                </a:tc>
                <a:extLst>
                  <a:ext uri="{0D108BD9-81ED-4DB2-BD59-A6C34878D82A}">
                    <a16:rowId xmlns:a16="http://schemas.microsoft.com/office/drawing/2014/main" val="1402918860"/>
                  </a:ext>
                </a:extLst>
              </a:tr>
              <a:tr h="370840">
                <a:tc>
                  <a:txBody>
                    <a:bodyPr/>
                    <a:lstStyle/>
                    <a:p>
                      <a:pPr marL="285750" indent="-285750" algn="just">
                        <a:lnSpc>
                          <a:spcPct val="120000"/>
                        </a:lnSpc>
                        <a:spcAft>
                          <a:spcPts val="0"/>
                        </a:spcAft>
                        <a:buFont typeface="Arial" panose="020B0604020202020204" pitchFamily="34" charset="0"/>
                        <a:buChar char="•"/>
                      </a:pPr>
                      <a:r>
                        <a:rPr lang="zh-TW" sz="1600" b="0" kern="0" dirty="0">
                          <a:effectLst/>
                          <a:latin typeface="Times New Roman" panose="02020603050405020304" pitchFamily="18" charset="0"/>
                          <a:ea typeface="標楷體" panose="03000509000000000000" pitchFamily="65" charset="-120"/>
                          <a:cs typeface="Times New Roman" panose="02020603050405020304" pitchFamily="18" charset="0"/>
                        </a:rPr>
                        <a:t>參與</a:t>
                      </a:r>
                      <a:r>
                        <a:rPr lang="en-US" sz="1600" b="0" kern="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b="0" kern="0" dirty="0">
                          <a:effectLst/>
                          <a:latin typeface="Times New Roman" panose="02020603050405020304" pitchFamily="18" charset="0"/>
                          <a:ea typeface="標楷體" panose="03000509000000000000" pitchFamily="65" charset="-120"/>
                          <a:cs typeface="Times New Roman" panose="02020603050405020304" pitchFamily="18" charset="0"/>
                        </a:rPr>
                        <a:t>含主持人、共同主持人、協同主持人</a:t>
                      </a:r>
                      <a:r>
                        <a:rPr lang="en-US" sz="1600" b="0" kern="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b="0" kern="0" dirty="0">
                          <a:effectLst/>
                          <a:latin typeface="Times New Roman" panose="02020603050405020304" pitchFamily="18" charset="0"/>
                          <a:ea typeface="標楷體" panose="03000509000000000000" pitchFamily="65" charset="-120"/>
                          <a:cs typeface="Times New Roman" panose="02020603050405020304" pitchFamily="18" charset="0"/>
                        </a:rPr>
                        <a:t>之科技部或產學計畫累計達</a:t>
                      </a:r>
                      <a:r>
                        <a:rPr lang="en-US" sz="1600" b="0" kern="0" dirty="0">
                          <a:effectLst/>
                          <a:latin typeface="Times New Roman" panose="02020603050405020304" pitchFamily="18" charset="0"/>
                          <a:ea typeface="標楷體" panose="03000509000000000000" pitchFamily="65" charset="-120"/>
                          <a:cs typeface="Times New Roman" panose="02020603050405020304" pitchFamily="18" charset="0"/>
                        </a:rPr>
                        <a:t>10</a:t>
                      </a:r>
                      <a:r>
                        <a:rPr lang="zh-TW" sz="1600" b="0" kern="0" dirty="0">
                          <a:effectLst/>
                          <a:latin typeface="Times New Roman" panose="02020603050405020304" pitchFamily="18" charset="0"/>
                          <a:ea typeface="標楷體" panose="03000509000000000000" pitchFamily="65" charset="-120"/>
                          <a:cs typeface="Times New Roman" panose="02020603050405020304" pitchFamily="18" charset="0"/>
                        </a:rPr>
                        <a:t>件以上。</a:t>
                      </a:r>
                      <a:endParaRPr lang="zh-TW" sz="16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285750" indent="-285750">
                        <a:lnSpc>
                          <a:spcPct val="130000"/>
                        </a:lnSpc>
                        <a:spcAft>
                          <a:spcPts val="0"/>
                        </a:spcAft>
                        <a:buFont typeface="Arial" panose="020B0604020202020204" pitchFamily="34" charset="0"/>
                        <a:buChar char="•"/>
                      </a:pP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主持科技部</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件二年期</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與</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件三年期、</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主持</a:t>
                      </a: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科技部產學案</a:t>
                      </a:r>
                      <a:r>
                        <a:rPr lang="en-US" altLang="zh-TW" sz="1600" b="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件和產學案</a:t>
                      </a:r>
                      <a:r>
                        <a:rPr lang="en-US" altLang="zh-TW" sz="1600" b="0" u="non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20</a:t>
                      </a:r>
                      <a:r>
                        <a:rPr lang="zh-TW"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，協同主持科技部，</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件為三年期、</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件二年期和</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件一年期，共</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件，協同主持產學案共</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件，共</a:t>
                      </a:r>
                      <a:r>
                        <a:rPr lang="en-US" altLang="zh-TW" sz="16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57</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件。</a:t>
                      </a:r>
                      <a:endPar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extLst>
                  <a:ext uri="{0D108BD9-81ED-4DB2-BD59-A6C34878D82A}">
                    <a16:rowId xmlns:a16="http://schemas.microsoft.com/office/drawing/2014/main" val="4293222506"/>
                  </a:ext>
                </a:extLst>
              </a:tr>
            </a:tbl>
          </a:graphicData>
        </a:graphic>
      </p:graphicFrame>
      <p:sp>
        <p:nvSpPr>
          <p:cNvPr id="2" name="矩形 1">
            <a:extLst>
              <a:ext uri="{FF2B5EF4-FFF2-40B4-BE49-F238E27FC236}">
                <a16:creationId xmlns:a16="http://schemas.microsoft.com/office/drawing/2014/main" id="{DF70E553-1FFE-4AA6-A39D-E83F6D196029}"/>
              </a:ext>
            </a:extLst>
          </p:cNvPr>
          <p:cNvSpPr/>
          <p:nvPr/>
        </p:nvSpPr>
        <p:spPr>
          <a:xfrm>
            <a:off x="457200" y="1154668"/>
            <a:ext cx="4051109" cy="369332"/>
          </a:xfrm>
          <a:prstGeom prst="rect">
            <a:avLst/>
          </a:prstGeom>
        </p:spPr>
        <p:txBody>
          <a:bodyPr wrap="none">
            <a:spAutoFit/>
          </a:bodyPr>
          <a:lstStyle/>
          <a:p>
            <a:pPr marL="285750" indent="-285750">
              <a:buFont typeface="Arial" panose="020B0604020202020204" pitchFamily="34" charset="0"/>
              <a:buChar char="•"/>
            </a:pPr>
            <a:r>
              <a:rPr lang="zh-TW" altLang="en-US" dirty="0">
                <a:latin typeface="標楷體" panose="03000509000000000000" pitchFamily="65" charset="-120"/>
                <a:ea typeface="標楷體" panose="03000509000000000000" pitchFamily="65" charset="-120"/>
              </a:rPr>
              <a:t>研究門檻</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至少四項</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共符合</a:t>
            </a:r>
            <a:r>
              <a:rPr lang="zh-TW" altLang="en-US" dirty="0">
                <a:solidFill>
                  <a:srgbClr val="FF0000"/>
                </a:solidFill>
                <a:latin typeface="標楷體" panose="03000509000000000000" pitchFamily="65" charset="-120"/>
                <a:ea typeface="標楷體" panose="03000509000000000000" pitchFamily="65" charset="-120"/>
              </a:rPr>
              <a:t>四</a:t>
            </a:r>
            <a:r>
              <a:rPr lang="zh-TW" altLang="en-US" dirty="0">
                <a:latin typeface="標楷體" panose="03000509000000000000" pitchFamily="65" charset="-120"/>
                <a:ea typeface="標楷體" panose="03000509000000000000" pitchFamily="65" charset="-120"/>
              </a:rPr>
              <a:t>項。</a:t>
            </a:r>
            <a:endParaRPr lang="zh-TW" altLang="en-US" dirty="0"/>
          </a:p>
        </p:txBody>
      </p:sp>
    </p:spTree>
    <p:extLst>
      <p:ext uri="{BB962C8B-B14F-4D97-AF65-F5344CB8AC3E}">
        <p14:creationId xmlns:p14="http://schemas.microsoft.com/office/powerpoint/2010/main" val="213870285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TW" altLang="en-US" dirty="0">
                <a:latin typeface="標楷體" panose="03000509000000000000" pitchFamily="65" charset="-120"/>
                <a:ea typeface="標楷體" panose="03000509000000000000" pitchFamily="65" charset="-120"/>
              </a:rPr>
              <a:t>研究簡介 </a:t>
            </a:r>
            <a:r>
              <a:rPr lang="en-US" altLang="zh-TW" dirty="0">
                <a:ea typeface="標楷體" panose="03000509000000000000" pitchFamily="65" charset="-120"/>
              </a:rPr>
              <a:t>(2/3)</a:t>
            </a:r>
            <a:endParaRPr lang="en-US" altLang="zh-TW" dirty="0">
              <a:ea typeface="新細明體" charset="-120"/>
            </a:endParaRPr>
          </a:p>
        </p:txBody>
      </p:sp>
      <p:sp>
        <p:nvSpPr>
          <p:cNvPr id="4099" name="Rectangle 3"/>
          <p:cNvSpPr>
            <a:spLocks noGrp="1" noChangeArrowheads="1"/>
          </p:cNvSpPr>
          <p:nvPr>
            <p:ph type="body" idx="1"/>
          </p:nvPr>
        </p:nvSpPr>
        <p:spPr/>
        <p:txBody>
          <a:bodyPr/>
          <a:lstStyle/>
          <a:p>
            <a:r>
              <a:rPr lang="zh-TW" altLang="en-US" sz="2400" dirty="0">
                <a:latin typeface="標楷體" panose="03000509000000000000" pitchFamily="65" charset="-120"/>
                <a:ea typeface="標楷體" panose="03000509000000000000" pitchFamily="65" charset="-120"/>
              </a:rPr>
              <a:t>學術研究表現，自前一職級升等後，</a:t>
            </a:r>
            <a:r>
              <a:rPr lang="zh-TW" altLang="en-US" sz="2200" dirty="0">
                <a:solidFill>
                  <a:srgbClr val="FF0000"/>
                </a:solidFill>
                <a:latin typeface="標楷體" panose="03000509000000000000" pitchFamily="65" charset="-120"/>
                <a:ea typeface="標楷體" panose="03000509000000000000" pitchFamily="65" charset="-120"/>
              </a:rPr>
              <a:t>期刊著作共十四篇</a:t>
            </a:r>
            <a:r>
              <a:rPr lang="en-US" altLang="zh-TW" sz="2200" dirty="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第一作者</a:t>
            </a:r>
            <a:r>
              <a:rPr lang="zh-TW" altLang="en-US" sz="2200" dirty="0">
                <a:solidFill>
                  <a:srgbClr val="FF0000"/>
                </a:solidFill>
                <a:latin typeface="標楷體" panose="03000509000000000000" pitchFamily="65" charset="-120"/>
                <a:ea typeface="標楷體" panose="03000509000000000000" pitchFamily="65" charset="-120"/>
              </a:rPr>
              <a:t>八</a:t>
            </a:r>
            <a:r>
              <a:rPr lang="zh-TW" altLang="en-US" sz="2200" dirty="0">
                <a:latin typeface="標楷體" panose="03000509000000000000" pitchFamily="65" charset="-120"/>
                <a:ea typeface="標楷體" panose="03000509000000000000" pitchFamily="65" charset="-120"/>
              </a:rPr>
              <a:t>篇</a:t>
            </a:r>
            <a:r>
              <a:rPr lang="en-US" altLang="zh-TW" sz="2200" dirty="0">
                <a:latin typeface="標楷體" panose="03000509000000000000" pitchFamily="65" charset="-120"/>
                <a:ea typeface="標楷體" panose="03000509000000000000" pitchFamily="65" charset="-120"/>
              </a:rPr>
              <a:t>)</a:t>
            </a:r>
            <a:r>
              <a:rPr lang="zh-TW" altLang="en-US" sz="2200" dirty="0">
                <a:latin typeface="標楷體" panose="03000509000000000000" pitchFamily="65" charset="-120"/>
                <a:ea typeface="標楷體" panose="03000509000000000000" pitchFamily="65" charset="-120"/>
              </a:rPr>
              <a:t>，國際會議論文二篇，專書二本。</a:t>
            </a:r>
            <a:endParaRPr lang="en-US" altLang="zh-TW" sz="1800" dirty="0">
              <a:ea typeface="新細明體" charset="-120"/>
            </a:endParaRPr>
          </a:p>
          <a:p>
            <a:pPr lvl="1"/>
            <a:r>
              <a:rPr lang="zh-TW" altLang="en-US" sz="2000" dirty="0">
                <a:latin typeface="標楷體" panose="03000509000000000000" pitchFamily="65" charset="-120"/>
                <a:ea typeface="標楷體" panose="03000509000000000000" pitchFamily="65" charset="-120"/>
              </a:rPr>
              <a:t>重要期刋著作</a:t>
            </a:r>
            <a:endParaRPr lang="en-US" altLang="zh-TW" sz="2000" dirty="0">
              <a:latin typeface="標楷體" panose="03000509000000000000" pitchFamily="65" charset="-120"/>
              <a:ea typeface="標楷體" panose="03000509000000000000" pitchFamily="65" charset="-120"/>
            </a:endParaRPr>
          </a:p>
          <a:p>
            <a:pPr lvl="2">
              <a:spcBef>
                <a:spcPts val="0"/>
              </a:spcBef>
            </a:pPr>
            <a:r>
              <a:rPr lang="en-US" altLang="zh-TW" sz="1800" dirty="0">
                <a:ea typeface="標楷體" panose="03000509000000000000" pitchFamily="65" charset="-120"/>
              </a:rPr>
              <a:t>IEEE Transactions on Visualization and Computer Graphics x 2 (</a:t>
            </a:r>
            <a:r>
              <a:rPr lang="en-US" altLang="zh-TW" sz="1800" dirty="0">
                <a:solidFill>
                  <a:srgbClr val="FF0000"/>
                </a:solidFill>
                <a:ea typeface="標楷體" panose="03000509000000000000" pitchFamily="65" charset="-120"/>
              </a:rPr>
              <a:t>first</a:t>
            </a:r>
            <a:r>
              <a:rPr lang="en-US" altLang="zh-TW" sz="1800" dirty="0">
                <a:ea typeface="標楷體" panose="03000509000000000000" pitchFamily="65" charset="-120"/>
              </a:rPr>
              <a:t>, corresponding)</a:t>
            </a:r>
          </a:p>
          <a:p>
            <a:pPr lvl="2">
              <a:spcBef>
                <a:spcPts val="0"/>
              </a:spcBef>
            </a:pPr>
            <a:r>
              <a:rPr lang="en-US" altLang="zh-TW" sz="1800" dirty="0">
                <a:ea typeface="標楷體" panose="03000509000000000000" pitchFamily="65" charset="-120"/>
              </a:rPr>
              <a:t>IEEE Transactions on Cybernetics x 1 (corresponding)</a:t>
            </a:r>
          </a:p>
          <a:p>
            <a:pPr lvl="2">
              <a:spcBef>
                <a:spcPts val="0"/>
              </a:spcBef>
            </a:pPr>
            <a:r>
              <a:rPr lang="en-US" altLang="zh-TW" sz="1800" dirty="0">
                <a:ea typeface="標楷體" panose="03000509000000000000" pitchFamily="65" charset="-120"/>
              </a:rPr>
              <a:t>IEEE Transactions on Circuits and Systems on Video </a:t>
            </a:r>
            <a:r>
              <a:rPr lang="en-US" altLang="zh-TW" sz="1800" dirty="0" err="1">
                <a:ea typeface="標楷體" panose="03000509000000000000" pitchFamily="65" charset="-120"/>
              </a:rPr>
              <a:t>Techology</a:t>
            </a:r>
            <a:r>
              <a:rPr lang="en-US" altLang="zh-TW" sz="1800" dirty="0">
                <a:ea typeface="標楷體" panose="03000509000000000000" pitchFamily="65" charset="-120"/>
              </a:rPr>
              <a:t> x 3 (</a:t>
            </a:r>
            <a:r>
              <a:rPr lang="en-US" altLang="zh-TW" sz="1800" dirty="0">
                <a:solidFill>
                  <a:srgbClr val="FF0000"/>
                </a:solidFill>
                <a:ea typeface="標楷體" panose="03000509000000000000" pitchFamily="65" charset="-120"/>
              </a:rPr>
              <a:t>first x 2</a:t>
            </a:r>
            <a:r>
              <a:rPr lang="en-US" altLang="zh-TW" sz="1800" dirty="0">
                <a:ea typeface="標楷體" panose="03000509000000000000" pitchFamily="65" charset="-120"/>
              </a:rPr>
              <a:t>, corresponding)</a:t>
            </a:r>
          </a:p>
          <a:p>
            <a:pPr lvl="2">
              <a:spcBef>
                <a:spcPts val="0"/>
              </a:spcBef>
            </a:pPr>
            <a:r>
              <a:rPr lang="en-US" altLang="zh-TW" sz="1800" dirty="0">
                <a:ea typeface="標楷體" panose="03000509000000000000" pitchFamily="65" charset="-120"/>
              </a:rPr>
              <a:t>IEEE Transactions on Multimedia x 1 (</a:t>
            </a:r>
            <a:r>
              <a:rPr lang="en-US" altLang="zh-TW" sz="1800" dirty="0">
                <a:solidFill>
                  <a:srgbClr val="FF0000"/>
                </a:solidFill>
                <a:ea typeface="標楷體" panose="03000509000000000000" pitchFamily="65" charset="-120"/>
              </a:rPr>
              <a:t>first</a:t>
            </a:r>
            <a:r>
              <a:rPr lang="en-US" altLang="zh-TW" sz="1800" dirty="0">
                <a:ea typeface="標楷體" panose="03000509000000000000" pitchFamily="65" charset="-120"/>
              </a:rPr>
              <a:t>)</a:t>
            </a:r>
          </a:p>
          <a:p>
            <a:pPr lvl="2">
              <a:spcBef>
                <a:spcPts val="0"/>
              </a:spcBef>
            </a:pPr>
            <a:r>
              <a:rPr lang="en-US" altLang="zh-TW" sz="1800" dirty="0">
                <a:ea typeface="標楷體" panose="03000509000000000000" pitchFamily="65" charset="-120"/>
              </a:rPr>
              <a:t>IEEE Multimedia (</a:t>
            </a:r>
            <a:r>
              <a:rPr lang="en-US" altLang="zh-TW" sz="1800" dirty="0">
                <a:solidFill>
                  <a:srgbClr val="FF0000"/>
                </a:solidFill>
                <a:ea typeface="標楷體" panose="03000509000000000000" pitchFamily="65" charset="-120"/>
              </a:rPr>
              <a:t>first</a:t>
            </a:r>
            <a:r>
              <a:rPr lang="en-US" altLang="zh-TW" sz="1800" dirty="0">
                <a:ea typeface="標楷體" panose="03000509000000000000" pitchFamily="65" charset="-120"/>
              </a:rPr>
              <a:t>)</a:t>
            </a:r>
          </a:p>
          <a:p>
            <a:pPr lvl="2">
              <a:spcBef>
                <a:spcPts val="0"/>
              </a:spcBef>
            </a:pPr>
            <a:r>
              <a:rPr lang="en-US" altLang="zh-TW" sz="1800" dirty="0">
                <a:ea typeface="標楷體" panose="03000509000000000000" pitchFamily="65" charset="-120"/>
              </a:rPr>
              <a:t>Computer Graphics Forum (</a:t>
            </a:r>
            <a:r>
              <a:rPr lang="en-US" altLang="zh-TW" sz="1800" dirty="0">
                <a:solidFill>
                  <a:srgbClr val="FF0000"/>
                </a:solidFill>
                <a:ea typeface="標楷體" panose="03000509000000000000" pitchFamily="65" charset="-120"/>
              </a:rPr>
              <a:t>first</a:t>
            </a:r>
            <a:r>
              <a:rPr lang="en-US" altLang="zh-TW" sz="1800" dirty="0">
                <a:ea typeface="標楷體" panose="03000509000000000000" pitchFamily="65" charset="-120"/>
              </a:rPr>
              <a:t>)</a:t>
            </a:r>
          </a:p>
          <a:p>
            <a:pPr lvl="2">
              <a:spcBef>
                <a:spcPts val="0"/>
              </a:spcBef>
            </a:pPr>
            <a:r>
              <a:rPr lang="en-US" altLang="zh-TW" sz="1800" dirty="0">
                <a:ea typeface="標楷體" panose="03000509000000000000" pitchFamily="65" charset="-120"/>
              </a:rPr>
              <a:t>Sensors x 2 (</a:t>
            </a:r>
            <a:r>
              <a:rPr lang="en-US" altLang="zh-TW" sz="1800" dirty="0">
                <a:solidFill>
                  <a:srgbClr val="FF0000"/>
                </a:solidFill>
                <a:ea typeface="標楷體" panose="03000509000000000000" pitchFamily="65" charset="-120"/>
              </a:rPr>
              <a:t>first x 2</a:t>
            </a:r>
            <a:r>
              <a:rPr lang="en-US" altLang="zh-TW" sz="1800" dirty="0">
                <a:ea typeface="標楷體" panose="03000509000000000000" pitchFamily="65" charset="-120"/>
              </a:rPr>
              <a:t>)</a:t>
            </a:r>
          </a:p>
          <a:p>
            <a:pPr lvl="1">
              <a:spcBef>
                <a:spcPts val="0"/>
              </a:spcBef>
            </a:pPr>
            <a:r>
              <a:rPr lang="zh-TW" altLang="en-US" sz="2000" dirty="0">
                <a:latin typeface="標楷體" panose="03000509000000000000" pitchFamily="65" charset="-120"/>
                <a:ea typeface="標楷體" panose="03000509000000000000" pitchFamily="65" charset="-120"/>
              </a:rPr>
              <a:t>專書分別為各校遊戲設計及電腦圖學的教科書。</a:t>
            </a:r>
            <a:endParaRPr lang="en-US" altLang="zh-TW" sz="1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73101761"/>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TW" altLang="en-US" dirty="0">
                <a:latin typeface="標楷體" panose="03000509000000000000" pitchFamily="65" charset="-120"/>
                <a:ea typeface="標楷體" panose="03000509000000000000" pitchFamily="65" charset="-120"/>
              </a:rPr>
              <a:t>研究簡介 </a:t>
            </a:r>
            <a:r>
              <a:rPr lang="en-US" altLang="zh-TW" dirty="0">
                <a:ea typeface="標楷體" panose="03000509000000000000" pitchFamily="65" charset="-120"/>
              </a:rPr>
              <a:t>(2/2)</a:t>
            </a:r>
            <a:endParaRPr lang="en-US" altLang="zh-TW" dirty="0">
              <a:latin typeface="標楷體" panose="03000509000000000000" pitchFamily="65" charset="-120"/>
              <a:ea typeface="標楷體" panose="03000509000000000000" pitchFamily="65" charset="-120"/>
            </a:endParaRPr>
          </a:p>
        </p:txBody>
      </p:sp>
      <p:sp>
        <p:nvSpPr>
          <p:cNvPr id="4099" name="Rectangle 3"/>
          <p:cNvSpPr>
            <a:spLocks noGrp="1" noChangeArrowheads="1"/>
          </p:cNvSpPr>
          <p:nvPr>
            <p:ph type="body" idx="1"/>
          </p:nvPr>
        </p:nvSpPr>
        <p:spPr/>
        <p:txBody>
          <a:bodyPr/>
          <a:lstStyle/>
          <a:p>
            <a:r>
              <a:rPr lang="zh-TW" altLang="en-US" sz="2400" dirty="0">
                <a:latin typeface="標楷體" panose="03000509000000000000" pitchFamily="65" charset="-120"/>
                <a:ea typeface="標楷體" panose="03000509000000000000" pitchFamily="65" charset="-120"/>
              </a:rPr>
              <a:t>應用科技</a:t>
            </a:r>
            <a:endParaRPr lang="en-US" altLang="zh-TW" sz="2400" dirty="0">
              <a:latin typeface="標楷體" panose="03000509000000000000" pitchFamily="65" charset="-120"/>
              <a:ea typeface="標楷體" panose="03000509000000000000" pitchFamily="65" charset="-120"/>
            </a:endParaRPr>
          </a:p>
          <a:p>
            <a:pPr lvl="1"/>
            <a:r>
              <a:rPr lang="zh-TW" altLang="en-US" sz="2000" dirty="0">
                <a:solidFill>
                  <a:srgbClr val="FF0000"/>
                </a:solidFill>
                <a:latin typeface="標楷體" panose="03000509000000000000" pitchFamily="65" charset="-120"/>
                <a:ea typeface="標楷體" panose="03000509000000000000" pitchFamily="65" charset="-120"/>
              </a:rPr>
              <a:t>教育部</a:t>
            </a:r>
            <a:r>
              <a:rPr lang="zh-TW" altLang="en-US" sz="2000" dirty="0">
                <a:latin typeface="標楷體" panose="03000509000000000000" pitchFamily="65" charset="-120"/>
                <a:ea typeface="標楷體" panose="03000509000000000000" pitchFamily="65" charset="-120"/>
              </a:rPr>
              <a:t>計畫，共</a:t>
            </a:r>
            <a:r>
              <a:rPr lang="zh-TW" altLang="en-US" sz="2000" dirty="0">
                <a:solidFill>
                  <a:srgbClr val="FF0000"/>
                </a:solidFill>
                <a:latin typeface="標楷體" panose="03000509000000000000" pitchFamily="65" charset="-120"/>
                <a:ea typeface="標楷體" panose="03000509000000000000" pitchFamily="65" charset="-120"/>
              </a:rPr>
              <a:t>一</a:t>
            </a:r>
            <a:r>
              <a:rPr lang="zh-TW" altLang="en-US" sz="2000" dirty="0">
                <a:latin typeface="標楷體" panose="03000509000000000000" pitchFamily="65" charset="-120"/>
                <a:ea typeface="標楷體" panose="03000509000000000000" pitchFamily="65" charset="-120"/>
              </a:rPr>
              <a:t>項，核定總額為</a:t>
            </a:r>
            <a:r>
              <a:rPr lang="en-US" altLang="zh-TW" sz="2000" dirty="0">
                <a:solidFill>
                  <a:srgbClr val="FF0000"/>
                </a:solidFill>
                <a:ea typeface="標楷體" panose="03000509000000000000" pitchFamily="65" charset="-120"/>
              </a:rPr>
              <a:t>1,167,600</a:t>
            </a:r>
            <a:r>
              <a:rPr lang="zh-TW" altLang="en-US" sz="2000" dirty="0">
                <a:ea typeface="標楷體" panose="03000509000000000000" pitchFamily="65" charset="-120"/>
              </a:rPr>
              <a:t>元</a:t>
            </a:r>
            <a:endParaRPr lang="en-US" altLang="zh-TW" sz="2000" dirty="0">
              <a:latin typeface="標楷體" panose="03000509000000000000" pitchFamily="65" charset="-120"/>
              <a:ea typeface="標楷體" panose="03000509000000000000" pitchFamily="65" charset="-120"/>
            </a:endParaRPr>
          </a:p>
          <a:p>
            <a:pPr lvl="1"/>
            <a:r>
              <a:rPr lang="zh-TW" altLang="en-US" sz="2000" dirty="0">
                <a:solidFill>
                  <a:srgbClr val="FF0000"/>
                </a:solidFill>
                <a:latin typeface="標楷體" panose="03000509000000000000" pitchFamily="65" charset="-120"/>
                <a:ea typeface="標楷體" panose="03000509000000000000" pitchFamily="65" charset="-120"/>
              </a:rPr>
              <a:t>科技部</a:t>
            </a:r>
            <a:r>
              <a:rPr lang="zh-TW" altLang="en-US" sz="2000" dirty="0">
                <a:latin typeface="標楷體" panose="03000509000000000000" pitchFamily="65" charset="-120"/>
                <a:ea typeface="標楷體" panose="03000509000000000000" pitchFamily="65" charset="-120"/>
              </a:rPr>
              <a:t>計畫，共</a:t>
            </a:r>
            <a:r>
              <a:rPr lang="zh-TW" altLang="en-US" sz="2000" dirty="0">
                <a:solidFill>
                  <a:srgbClr val="FF0000"/>
                </a:solidFill>
                <a:latin typeface="標楷體" panose="03000509000000000000" pitchFamily="65" charset="-120"/>
                <a:ea typeface="標楷體" panose="03000509000000000000" pitchFamily="65" charset="-120"/>
              </a:rPr>
              <a:t>十三</a:t>
            </a:r>
            <a:r>
              <a:rPr lang="zh-TW" altLang="en-US" sz="2000" dirty="0">
                <a:latin typeface="標楷體" panose="03000509000000000000" pitchFamily="65" charset="-120"/>
                <a:ea typeface="標楷體" panose="03000509000000000000" pitchFamily="65" charset="-120"/>
              </a:rPr>
              <a:t>項，主持五項，共同主持八項，核定總額為</a:t>
            </a:r>
            <a:r>
              <a:rPr lang="en-US" altLang="zh-TW" sz="2000" dirty="0">
                <a:solidFill>
                  <a:srgbClr val="FF0000"/>
                </a:solidFill>
                <a:ea typeface="標楷體" panose="03000509000000000000" pitchFamily="65" charset="-120"/>
              </a:rPr>
              <a:t>58,688,000</a:t>
            </a:r>
            <a:r>
              <a:rPr lang="zh-TW" altLang="en-US" sz="2000" dirty="0">
                <a:ea typeface="標楷體" panose="03000509000000000000" pitchFamily="65" charset="-120"/>
              </a:rPr>
              <a:t>元</a:t>
            </a:r>
            <a:endParaRPr lang="en-US" altLang="zh-TW" sz="2000" dirty="0">
              <a:solidFill>
                <a:srgbClr val="FF0000"/>
              </a:solidFill>
              <a:ea typeface="標楷體" panose="03000509000000000000" pitchFamily="65" charset="-120"/>
            </a:endParaRPr>
          </a:p>
          <a:p>
            <a:pPr lvl="2"/>
            <a:r>
              <a:rPr lang="zh-TW" altLang="en-US" sz="1800" dirty="0">
                <a:latin typeface="標楷體" panose="03000509000000000000" pitchFamily="65" charset="-120"/>
                <a:ea typeface="標楷體" panose="03000509000000000000" pitchFamily="65" charset="-120"/>
              </a:rPr>
              <a:t>小產學</a:t>
            </a:r>
            <a:r>
              <a:rPr lang="en-US" altLang="zh-TW" sz="1800" dirty="0">
                <a:latin typeface="標楷體" panose="03000509000000000000" pitchFamily="65" charset="-120"/>
                <a:ea typeface="標楷體" panose="03000509000000000000" pitchFamily="65" charset="-120"/>
              </a:rPr>
              <a:t> x 1</a:t>
            </a:r>
          </a:p>
          <a:p>
            <a:pPr lvl="2"/>
            <a:r>
              <a:rPr lang="zh-TW" altLang="en-US" sz="1800" dirty="0">
                <a:latin typeface="標楷體" panose="03000509000000000000" pitchFamily="65" charset="-120"/>
                <a:ea typeface="標楷體" panose="03000509000000000000" pitchFamily="65" charset="-120"/>
              </a:rPr>
              <a:t>多年期計畫 </a:t>
            </a:r>
            <a:r>
              <a:rPr lang="en-US" altLang="zh-TW" sz="1800" dirty="0">
                <a:latin typeface="標楷體" panose="03000509000000000000" pitchFamily="65" charset="-120"/>
                <a:ea typeface="標楷體" panose="03000509000000000000" pitchFamily="65" charset="-120"/>
              </a:rPr>
              <a:t>x 4 (</a:t>
            </a:r>
            <a:r>
              <a:rPr lang="zh-TW" altLang="en-US" sz="1800" dirty="0">
                <a:latin typeface="標楷體" panose="03000509000000000000" pitchFamily="65" charset="-120"/>
                <a:ea typeface="標楷體" panose="03000509000000000000" pitchFamily="65" charset="-120"/>
              </a:rPr>
              <a:t>二年期 </a:t>
            </a:r>
            <a:r>
              <a:rPr lang="en-US" altLang="zh-TW" sz="1800" dirty="0">
                <a:latin typeface="標楷體" panose="03000509000000000000" pitchFamily="65" charset="-120"/>
                <a:ea typeface="標楷體" panose="03000509000000000000" pitchFamily="65" charset="-120"/>
              </a:rPr>
              <a:t>x 3</a:t>
            </a:r>
            <a:r>
              <a:rPr lang="zh-TW" altLang="en-US" sz="1800" dirty="0">
                <a:latin typeface="標楷體" panose="03000509000000000000" pitchFamily="65" charset="-120"/>
                <a:ea typeface="標楷體" panose="03000509000000000000" pitchFamily="65" charset="-120"/>
              </a:rPr>
              <a:t>，三年期 </a:t>
            </a:r>
            <a:r>
              <a:rPr lang="en-US" altLang="zh-TW" sz="1800" dirty="0">
                <a:latin typeface="標楷體" panose="03000509000000000000" pitchFamily="65" charset="-120"/>
                <a:ea typeface="標楷體" panose="03000509000000000000" pitchFamily="65" charset="-120"/>
              </a:rPr>
              <a:t>x 1)</a:t>
            </a:r>
          </a:p>
          <a:p>
            <a:pPr lvl="1">
              <a:spcBef>
                <a:spcPts val="0"/>
              </a:spcBef>
            </a:pPr>
            <a:r>
              <a:rPr lang="zh-TW" altLang="en-US" sz="2000" dirty="0">
                <a:latin typeface="標楷體" panose="03000509000000000000" pitchFamily="65" charset="-120"/>
                <a:ea typeface="標楷體" panose="03000509000000000000" pitchFamily="65" charset="-120"/>
              </a:rPr>
              <a:t>產學合作，延續</a:t>
            </a:r>
            <a:r>
              <a:rPr lang="zh-TW" altLang="en-US" sz="2000" dirty="0">
                <a:solidFill>
                  <a:srgbClr val="FF0000"/>
                </a:solidFill>
                <a:latin typeface="標楷體" panose="03000509000000000000" pitchFamily="65" charset="-120"/>
                <a:ea typeface="標楷體" panose="03000509000000000000" pitchFamily="65" charset="-120"/>
              </a:rPr>
              <a:t>鈊象台科研發中心</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已達六年</a:t>
            </a:r>
            <a:r>
              <a:rPr lang="en-US" altLang="zh-TW" sz="2000" dirty="0">
                <a:latin typeface="標楷體" panose="03000509000000000000" pitchFamily="65" charset="-120"/>
                <a:ea typeface="標楷體" panose="03000509000000000000" pitchFamily="65" charset="-120"/>
              </a:rPr>
              <a:t>6000</a:t>
            </a:r>
            <a:r>
              <a:rPr lang="zh-TW" altLang="en-US" sz="2000" dirty="0">
                <a:latin typeface="標楷體" panose="03000509000000000000" pitchFamily="65" charset="-120"/>
                <a:ea typeface="標楷體" panose="03000509000000000000" pitchFamily="65" charset="-120"/>
              </a:rPr>
              <a:t>萬</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a:t>
            </a:r>
            <a:r>
              <a:rPr lang="zh-TW" altLang="en-US" sz="2000" dirty="0">
                <a:solidFill>
                  <a:srgbClr val="FF0000"/>
                </a:solidFill>
                <a:latin typeface="標楷體" panose="03000509000000000000" pitchFamily="65" charset="-120"/>
                <a:ea typeface="標楷體" panose="03000509000000000000" pitchFamily="65" charset="-120"/>
              </a:rPr>
              <a:t>成立校級資訊科技創新研究中心及</a:t>
            </a:r>
            <a:r>
              <a:rPr lang="en-US" altLang="zh-TW" sz="2000" dirty="0">
                <a:solidFill>
                  <a:srgbClr val="FF0000"/>
                </a:solidFill>
                <a:latin typeface="標楷體" panose="03000509000000000000" pitchFamily="65" charset="-120"/>
                <a:ea typeface="標楷體" panose="03000509000000000000" pitchFamily="65" charset="-120"/>
              </a:rPr>
              <a:t>AI</a:t>
            </a:r>
            <a:r>
              <a:rPr lang="zh-TW" altLang="en-US" sz="2000" dirty="0">
                <a:solidFill>
                  <a:srgbClr val="FF0000"/>
                </a:solidFill>
                <a:latin typeface="標楷體" panose="03000509000000000000" pitchFamily="65" charset="-120"/>
                <a:ea typeface="標楷體" panose="03000509000000000000" pitchFamily="65" charset="-120"/>
              </a:rPr>
              <a:t>跨域應用產業碩士專班</a:t>
            </a:r>
            <a:r>
              <a:rPr lang="zh-TW" altLang="en-US" sz="2000" dirty="0">
                <a:latin typeface="標楷體" panose="03000509000000000000" pitchFamily="65" charset="-120"/>
                <a:ea typeface="標楷體" panose="03000509000000000000" pitchFamily="65" charset="-120"/>
              </a:rPr>
              <a:t>與公司合作計畫共</a:t>
            </a:r>
            <a:r>
              <a:rPr lang="zh-TW" altLang="en-US" sz="2000" dirty="0">
                <a:solidFill>
                  <a:srgbClr val="FF0000"/>
                </a:solidFill>
                <a:latin typeface="標楷體" panose="03000509000000000000" pitchFamily="65" charset="-120"/>
                <a:ea typeface="標楷體" panose="03000509000000000000" pitchFamily="65" charset="-120"/>
              </a:rPr>
              <a:t>四十二</a:t>
            </a:r>
            <a:r>
              <a:rPr lang="zh-TW" altLang="en-US" sz="2000" dirty="0">
                <a:latin typeface="標楷體" panose="03000509000000000000" pitchFamily="65" charset="-120"/>
                <a:ea typeface="標楷體" panose="03000509000000000000" pitchFamily="65" charset="-120"/>
              </a:rPr>
              <a:t>項，其中計畫主持</a:t>
            </a:r>
            <a:r>
              <a:rPr lang="zh-TW" altLang="en-US" sz="2000" dirty="0">
                <a:solidFill>
                  <a:srgbClr val="FF0000"/>
                </a:solidFill>
                <a:latin typeface="標楷體" panose="03000509000000000000" pitchFamily="65" charset="-120"/>
                <a:ea typeface="標楷體" panose="03000509000000000000" pitchFamily="65" charset="-120"/>
              </a:rPr>
              <a:t>二十</a:t>
            </a:r>
            <a:r>
              <a:rPr lang="zh-TW" altLang="en-US" sz="2000" dirty="0">
                <a:latin typeface="標楷體" panose="03000509000000000000" pitchFamily="65" charset="-120"/>
                <a:ea typeface="標楷體" panose="03000509000000000000" pitchFamily="65" charset="-120"/>
              </a:rPr>
              <a:t>項，執行總額為</a:t>
            </a:r>
            <a:r>
              <a:rPr lang="en-US" altLang="zh-TW" sz="2000" dirty="0">
                <a:solidFill>
                  <a:srgbClr val="FF0000"/>
                </a:solidFill>
                <a:ea typeface="標楷體" panose="03000509000000000000" pitchFamily="65" charset="-120"/>
              </a:rPr>
              <a:t>16,174,982</a:t>
            </a:r>
            <a:r>
              <a:rPr lang="zh-TW" altLang="en-US" sz="2000" dirty="0">
                <a:ea typeface="標楷體" panose="03000509000000000000" pitchFamily="65" charset="-120"/>
              </a:rPr>
              <a:t>元</a:t>
            </a:r>
            <a:r>
              <a:rPr lang="zh-TW" altLang="en-US" sz="2000" dirty="0">
                <a:latin typeface="標楷體" panose="03000509000000000000" pitchFamily="65" charset="-120"/>
                <a:ea typeface="標楷體" panose="03000509000000000000" pitchFamily="65" charset="-120"/>
              </a:rPr>
              <a:t>，技轉金為</a:t>
            </a:r>
            <a:r>
              <a:rPr lang="en-US" altLang="zh-TW" sz="2000" dirty="0">
                <a:solidFill>
                  <a:srgbClr val="FF0000"/>
                </a:solidFill>
                <a:ea typeface="標楷體" panose="03000509000000000000" pitchFamily="65" charset="-120"/>
              </a:rPr>
              <a:t>479,909</a:t>
            </a:r>
            <a:r>
              <a:rPr lang="zh-TW" altLang="en-US" sz="2000" dirty="0">
                <a:ea typeface="標楷體" panose="03000509000000000000" pitchFamily="65" charset="-120"/>
              </a:rPr>
              <a:t>元</a:t>
            </a:r>
            <a:r>
              <a:rPr lang="zh-TW" altLang="en-US" sz="2000" dirty="0">
                <a:latin typeface="標楷體" panose="03000509000000000000" pitchFamily="65" charset="-120"/>
                <a:ea typeface="標楷體" panose="03000509000000000000" pitchFamily="65" charset="-120"/>
              </a:rPr>
              <a:t>，協同主持</a:t>
            </a:r>
            <a:r>
              <a:rPr lang="zh-TW" altLang="en-US" sz="2000" dirty="0">
                <a:solidFill>
                  <a:srgbClr val="FF0000"/>
                </a:solidFill>
                <a:ea typeface="標楷體" panose="03000509000000000000" pitchFamily="65" charset="-120"/>
              </a:rPr>
              <a:t>二十二</a:t>
            </a:r>
            <a:r>
              <a:rPr lang="zh-TW" altLang="en-US" sz="2000" dirty="0">
                <a:latin typeface="標楷體" panose="03000509000000000000" pitchFamily="65" charset="-120"/>
                <a:ea typeface="標楷體" panose="03000509000000000000" pitchFamily="65" charset="-120"/>
              </a:rPr>
              <a:t>項，執行總額為</a:t>
            </a:r>
            <a:r>
              <a:rPr lang="en-US" altLang="zh-TW" sz="2000" dirty="0">
                <a:solidFill>
                  <a:srgbClr val="FF0000"/>
                </a:solidFill>
                <a:ea typeface="標楷體" panose="03000509000000000000" pitchFamily="65" charset="-120"/>
              </a:rPr>
              <a:t>20,021,442</a:t>
            </a:r>
            <a:r>
              <a:rPr lang="zh-TW" altLang="en-US" sz="2000" dirty="0">
                <a:ea typeface="標楷體" panose="03000509000000000000" pitchFamily="65" charset="-120"/>
              </a:rPr>
              <a:t>元</a:t>
            </a:r>
            <a:r>
              <a:rPr lang="zh-TW" altLang="en-US" sz="2000" dirty="0">
                <a:latin typeface="標楷體" panose="03000509000000000000" pitchFamily="65" charset="-120"/>
                <a:ea typeface="標楷體" panose="03000509000000000000" pitchFamily="65" charset="-120"/>
              </a:rPr>
              <a:t>，技轉金為</a:t>
            </a:r>
            <a:r>
              <a:rPr lang="en-US" altLang="zh-TW" sz="2000" dirty="0">
                <a:solidFill>
                  <a:srgbClr val="FF0000"/>
                </a:solidFill>
                <a:ea typeface="標楷體" panose="03000509000000000000" pitchFamily="65" charset="-120"/>
              </a:rPr>
              <a:t>2,889,391</a:t>
            </a:r>
            <a:r>
              <a:rPr lang="zh-TW" altLang="en-US" sz="1800" dirty="0">
                <a:ea typeface="標楷體" panose="03000509000000000000" pitchFamily="65" charset="-120"/>
              </a:rPr>
              <a:t>元</a:t>
            </a:r>
            <a:endParaRPr lang="en-US" altLang="zh-TW" sz="1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2250957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a:latin typeface="標楷體" panose="03000509000000000000" pitchFamily="65" charset="-120"/>
                <a:ea typeface="標楷體" panose="03000509000000000000" pitchFamily="65" charset="-120"/>
              </a:rPr>
              <a:t>教學成果簡介</a:t>
            </a:r>
            <a:r>
              <a:rPr lang="en-US" altLang="zh-TW" dirty="0">
                <a:ea typeface="標楷體" panose="03000509000000000000" pitchFamily="65" charset="-120"/>
              </a:rPr>
              <a:t>(1/2)</a:t>
            </a:r>
          </a:p>
        </p:txBody>
      </p:sp>
      <p:sp>
        <p:nvSpPr>
          <p:cNvPr id="3" name="Rectangle 3">
            <a:extLst>
              <a:ext uri="{FF2B5EF4-FFF2-40B4-BE49-F238E27FC236}">
                <a16:creationId xmlns:a16="http://schemas.microsoft.com/office/drawing/2014/main" id="{90F72CFA-9840-44D1-B1F5-2F4FEFEC99C8}"/>
              </a:ext>
            </a:extLst>
          </p:cNvPr>
          <p:cNvSpPr txBox="1">
            <a:spLocks noChangeArrowheads="1"/>
          </p:cNvSpPr>
          <p:nvPr/>
        </p:nvSpPr>
        <p:spPr bwMode="auto">
          <a:xfrm>
            <a:off x="381000" y="1219200"/>
            <a:ext cx="8534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6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22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zh-TW" altLang="en-US" sz="2400" kern="0" dirty="0">
                <a:latin typeface="標楷體" panose="03000509000000000000" pitchFamily="65" charset="-120"/>
                <a:ea typeface="標楷體" panose="03000509000000000000" pitchFamily="65" charset="-120"/>
              </a:rPr>
              <a:t>教學門檻</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至少二項</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共符合</a:t>
            </a:r>
            <a:r>
              <a:rPr lang="zh-TW" altLang="en-US" sz="2400" kern="0" dirty="0">
                <a:solidFill>
                  <a:srgbClr val="FF0000"/>
                </a:solidFill>
                <a:latin typeface="標楷體" panose="03000509000000000000" pitchFamily="65" charset="-120"/>
                <a:ea typeface="標楷體" panose="03000509000000000000" pitchFamily="65" charset="-120"/>
              </a:rPr>
              <a:t>三</a:t>
            </a:r>
            <a:r>
              <a:rPr lang="zh-TW" altLang="en-US" sz="2400" kern="0" dirty="0">
                <a:latin typeface="標楷體" panose="03000509000000000000" pitchFamily="65" charset="-120"/>
                <a:ea typeface="標楷體" panose="03000509000000000000" pitchFamily="65" charset="-120"/>
              </a:rPr>
              <a:t>項。</a:t>
            </a:r>
            <a:endParaRPr lang="en-US" altLang="zh-TW" sz="2400" kern="0" dirty="0">
              <a:latin typeface="標楷體" panose="03000509000000000000" pitchFamily="65" charset="-120"/>
              <a:ea typeface="標楷體" panose="03000509000000000000" pitchFamily="65" charset="-120"/>
            </a:endParaRPr>
          </a:p>
        </p:txBody>
      </p:sp>
      <p:graphicFrame>
        <p:nvGraphicFramePr>
          <p:cNvPr id="4" name="表格 4">
            <a:extLst>
              <a:ext uri="{FF2B5EF4-FFF2-40B4-BE49-F238E27FC236}">
                <a16:creationId xmlns:a16="http://schemas.microsoft.com/office/drawing/2014/main" id="{C2092763-D742-4377-A431-6D4E9DC16A00}"/>
              </a:ext>
            </a:extLst>
          </p:cNvPr>
          <p:cNvGraphicFramePr>
            <a:graphicFrameLocks noGrp="1"/>
          </p:cNvGraphicFramePr>
          <p:nvPr>
            <p:extLst>
              <p:ext uri="{D42A27DB-BD31-4B8C-83A1-F6EECF244321}">
                <p14:modId xmlns:p14="http://schemas.microsoft.com/office/powerpoint/2010/main" val="1555364108"/>
              </p:ext>
            </p:extLst>
          </p:nvPr>
        </p:nvGraphicFramePr>
        <p:xfrm>
          <a:off x="381000" y="1731645"/>
          <a:ext cx="8382000" cy="3711703"/>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670629525"/>
                    </a:ext>
                  </a:extLst>
                </a:gridCol>
                <a:gridCol w="4191000">
                  <a:extLst>
                    <a:ext uri="{9D8B030D-6E8A-4147-A177-3AD203B41FA5}">
                      <a16:colId xmlns:a16="http://schemas.microsoft.com/office/drawing/2014/main" val="2493678366"/>
                    </a:ext>
                  </a:extLst>
                </a:gridCol>
              </a:tblGrid>
              <a:tr h="0">
                <a:tc>
                  <a:txBody>
                    <a:bodyPr/>
                    <a:lstStyle/>
                    <a:p>
                      <a:pPr marL="285750" indent="-285750" algn="just">
                        <a:lnSpc>
                          <a:spcPct val="130000"/>
                        </a:lnSpc>
                        <a:spcAft>
                          <a:spcPts val="0"/>
                        </a:spcAft>
                        <a:buFont typeface="Arial" panose="020B0604020202020204" pitchFamily="34" charset="0"/>
                        <a:buChar char="•"/>
                      </a:pPr>
                      <a:r>
                        <a:rPr lang="zh-TW"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教授必修課平均每年一門以上。</a:t>
                      </a:r>
                      <a:endPar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tc>
                  <a:txBody>
                    <a:bodyPr/>
                    <a:lstStyle/>
                    <a:p>
                      <a:pPr marL="285750" lvl="0" indent="-285750">
                        <a:lnSpc>
                          <a:spcPct val="130000"/>
                        </a:lnSpc>
                        <a:spcAft>
                          <a:spcPts val="0"/>
                        </a:spcAft>
                        <a:buFont typeface="Arial" panose="020B0604020202020204" pitchFamily="34" charset="0"/>
                        <a:buChar char="•"/>
                      </a:pPr>
                      <a:r>
                        <a:rPr lang="en-US"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104</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年度</a:t>
                      </a:r>
                      <a:r>
                        <a:rPr 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電子電路</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a:t>
                      </a:r>
                      <a:endParaRPr lang="en-US" alt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p>
                      <a:pPr marL="285750" lvl="0" indent="-285750">
                        <a:lnSpc>
                          <a:spcPct val="130000"/>
                        </a:lnSpc>
                        <a:spcAft>
                          <a:spcPts val="0"/>
                        </a:spcAft>
                        <a:buFont typeface="Arial" panose="020B0604020202020204" pitchFamily="34" charset="0"/>
                        <a:buChar char="•"/>
                      </a:pPr>
                      <a:r>
                        <a:rPr lang="en-US"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105</a:t>
                      </a:r>
                      <a:r>
                        <a:rPr lang="zh-TW" sz="16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106</a:t>
                      </a:r>
                      <a:r>
                        <a:rPr lang="zh-TW" sz="16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107</a:t>
                      </a:r>
                      <a:r>
                        <a:rPr lang="zh-TW" sz="16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108 </a:t>
                      </a:r>
                      <a:r>
                        <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物件導向程式設計與實習</a:t>
                      </a:r>
                      <a:r>
                        <a:rPr lang="zh-TW" altLang="en-US"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a:t>
                      </a:r>
                      <a:endParaRPr lang="zh-TW" sz="1600" b="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extLst>
                  <a:ext uri="{0D108BD9-81ED-4DB2-BD59-A6C34878D82A}">
                    <a16:rowId xmlns:a16="http://schemas.microsoft.com/office/drawing/2014/main" val="4217294777"/>
                  </a:ext>
                </a:extLst>
              </a:tr>
              <a:tr h="370840">
                <a:tc>
                  <a:txBody>
                    <a:bodyPr/>
                    <a:lstStyle/>
                    <a:p>
                      <a:pPr marL="285750" indent="-285750" algn="just">
                        <a:lnSpc>
                          <a:spcPct val="130000"/>
                        </a:lnSpc>
                        <a:spcAft>
                          <a:spcPts val="0"/>
                        </a:spcAft>
                        <a:buFont typeface="Arial" panose="020B0604020202020204" pitchFamily="34" charset="0"/>
                        <a:buChar char="•"/>
                      </a:pP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曾支援系內外政策課程開授（如教育部專案計畫，系上臨時教師出缺、休假、電資學院課程支援、</a:t>
                      </a:r>
                      <a:r>
                        <a:rPr lang="en-US"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IEET </a:t>
                      </a: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認證需求等）。</a:t>
                      </a:r>
                    </a:p>
                  </a:txBody>
                  <a:tcPr marL="68580" marR="68580" marT="0" marB="0"/>
                </a:tc>
                <a:tc>
                  <a:txBody>
                    <a:bodyPr/>
                    <a:lstStyle/>
                    <a:p>
                      <a:pPr marL="285750" lvl="0" indent="-285750">
                        <a:lnSpc>
                          <a:spcPct val="130000"/>
                        </a:lnSpc>
                        <a:spcAft>
                          <a:spcPts val="0"/>
                        </a:spcAft>
                        <a:buFont typeface="Arial" panose="020B0604020202020204" pitchFamily="34" charset="0"/>
                        <a:buChar char="•"/>
                      </a:pP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英文授課</a:t>
                      </a:r>
                      <a:r>
                        <a:rPr lang="en-US"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 </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3D</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電腦遊戲</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一</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 (104</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上、</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105</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上、</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107</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3D</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電腦遊戲</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二</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 (104</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105</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alt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endPar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p>
                      <a:pPr marL="285750" lvl="0" indent="-285750">
                        <a:lnSpc>
                          <a:spcPct val="130000"/>
                        </a:lnSpc>
                        <a:spcAft>
                          <a:spcPts val="0"/>
                        </a:spcAft>
                        <a:buFont typeface="Arial" panose="020B0604020202020204" pitchFamily="34" charset="0"/>
                        <a:buChar char="•"/>
                      </a:pP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PBL</a:t>
                      </a: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授課</a:t>
                      </a:r>
                      <a:r>
                        <a:rPr lang="en-US"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 </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3D</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電腦遊戲</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一</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 (107</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、電腦遊戲賞析</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(106</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上</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、遊戲程式設計</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(106</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alt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endPar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p>
                      <a:pPr marL="285750" lvl="0" indent="-285750">
                        <a:lnSpc>
                          <a:spcPct val="130000"/>
                        </a:lnSpc>
                        <a:spcAft>
                          <a:spcPts val="0"/>
                        </a:spcAft>
                        <a:buFont typeface="Arial" panose="020B0604020202020204" pitchFamily="34" charset="0"/>
                        <a:buChar char="•"/>
                      </a:pP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大學部校外實習課</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 </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專業成長校外實習</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(104</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上、</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104</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下</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、資工實務暑期校外實習</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(104</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暑、</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106</a:t>
                      </a:r>
                      <a:r>
                        <a:rPr lang="zh-TW" sz="16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暑</a:t>
                      </a:r>
                      <a:r>
                        <a:rPr 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r>
                        <a:rPr lang="zh-TW" altLang="en-US"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a:t>
                      </a:r>
                      <a:endPar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extLst>
                  <a:ext uri="{0D108BD9-81ED-4DB2-BD59-A6C34878D82A}">
                    <a16:rowId xmlns:a16="http://schemas.microsoft.com/office/drawing/2014/main" val="2425000300"/>
                  </a:ext>
                </a:extLst>
              </a:tr>
              <a:tr h="370840">
                <a:tc>
                  <a:txBody>
                    <a:bodyPr/>
                    <a:lstStyle/>
                    <a:p>
                      <a:pPr marL="285750" indent="-285750" algn="just">
                        <a:lnSpc>
                          <a:spcPct val="130000"/>
                        </a:lnSpc>
                        <a:spcAft>
                          <a:spcPts val="0"/>
                        </a:spcAft>
                        <a:buFont typeface="Arial" panose="020B0604020202020204" pitchFamily="34" charset="0"/>
                        <a:buChar char="•"/>
                      </a:pP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帶領學生參與國內外程式或主題競賽且</a:t>
                      </a:r>
                      <a:r>
                        <a:rPr lang="zh-TW" sz="1600" kern="100" dirty="0">
                          <a:solidFill>
                            <a:srgbClr val="000000"/>
                          </a:solidFill>
                          <a:effectLst/>
                          <a:latin typeface="Times New Roman" panose="02020603050405020304" pitchFamily="18" charset="0"/>
                          <a:ea typeface="標楷體" panose="03000509000000000000" pitchFamily="65" charset="-120"/>
                          <a:cs typeface="標楷體" panose="03000509000000000000" pitchFamily="65" charset="-120"/>
                        </a:rPr>
                        <a:t>獲得</a:t>
                      </a: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獎項。</a:t>
                      </a:r>
                    </a:p>
                  </a:txBody>
                  <a:tcPr marL="68580" marR="68580" marT="0" marB="0"/>
                </a:tc>
                <a:tc>
                  <a:txBody>
                    <a:bodyPr/>
                    <a:lstStyle/>
                    <a:p>
                      <a:pPr marL="285750" lvl="0" indent="-285750">
                        <a:lnSpc>
                          <a:spcPct val="130000"/>
                        </a:lnSpc>
                        <a:spcAft>
                          <a:spcPts val="0"/>
                        </a:spcAft>
                        <a:buFont typeface="Arial" panose="020B0604020202020204" pitchFamily="34" charset="0"/>
                        <a:buChar char="•"/>
                      </a:pPr>
                      <a:r>
                        <a:rPr lang="en-US"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2018</a:t>
                      </a:r>
                      <a:r>
                        <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年全國技專校院學生實務專題製作競賽暨成果展資工通訊群之第三名</a:t>
                      </a:r>
                      <a:r>
                        <a:rPr lang="zh-TW" altLang="en-US"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rPr>
                        <a:t>。</a:t>
                      </a:r>
                      <a:endParaRPr lang="zh-TW" sz="1600" kern="100" dirty="0">
                        <a:solidFill>
                          <a:srgbClr val="0000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68580" marR="68580" marT="0" marB="0"/>
                </a:tc>
                <a:extLst>
                  <a:ext uri="{0D108BD9-81ED-4DB2-BD59-A6C34878D82A}">
                    <a16:rowId xmlns:a16="http://schemas.microsoft.com/office/drawing/2014/main" val="1402918860"/>
                  </a:ext>
                </a:extLst>
              </a:tr>
            </a:tbl>
          </a:graphicData>
        </a:graphic>
      </p:graphicFrame>
    </p:spTree>
    <p:extLst>
      <p:ext uri="{BB962C8B-B14F-4D97-AF65-F5344CB8AC3E}">
        <p14:creationId xmlns:p14="http://schemas.microsoft.com/office/powerpoint/2010/main" val="3181418828"/>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a:latin typeface="標楷體" panose="03000509000000000000" pitchFamily="65" charset="-120"/>
                <a:ea typeface="標楷體" panose="03000509000000000000" pitchFamily="65" charset="-120"/>
              </a:rPr>
              <a:t>教學成果簡介</a:t>
            </a:r>
            <a:r>
              <a:rPr lang="en-US" altLang="zh-TW" dirty="0">
                <a:ea typeface="標楷體" panose="03000509000000000000" pitchFamily="65" charset="-120"/>
              </a:rPr>
              <a:t>(2/2)</a:t>
            </a:r>
          </a:p>
        </p:txBody>
      </p:sp>
      <p:sp>
        <p:nvSpPr>
          <p:cNvPr id="4099" name="Rectangle 3"/>
          <p:cNvSpPr>
            <a:spLocks noGrp="1" noChangeArrowheads="1"/>
          </p:cNvSpPr>
          <p:nvPr>
            <p:ph type="body" idx="1"/>
          </p:nvPr>
        </p:nvSpPr>
        <p:spPr/>
        <p:txBody>
          <a:bodyPr/>
          <a:lstStyle/>
          <a:p>
            <a:r>
              <a:rPr lang="zh-TW" altLang="en-US" sz="2000" dirty="0">
                <a:latin typeface="標楷體" panose="03000509000000000000" pitchFamily="65" charset="-120"/>
                <a:ea typeface="標楷體" panose="03000509000000000000" pitchFamily="65" charset="-120"/>
              </a:rPr>
              <a:t>應用科技</a:t>
            </a:r>
            <a:endParaRPr lang="en-US" altLang="zh-TW" sz="2000" dirty="0">
              <a:latin typeface="標楷體" panose="03000509000000000000" pitchFamily="65" charset="-120"/>
              <a:ea typeface="標楷體" panose="03000509000000000000" pitchFamily="65" charset="-120"/>
            </a:endParaRPr>
          </a:p>
          <a:p>
            <a:pPr lvl="1"/>
            <a:r>
              <a:rPr lang="zh-TW" altLang="en-US" sz="1800" dirty="0">
                <a:latin typeface="標楷體" panose="03000509000000000000" pitchFamily="65" charset="-120"/>
                <a:ea typeface="標楷體" panose="03000509000000000000" pitchFamily="65" charset="-120"/>
              </a:rPr>
              <a:t>平均每年一門必修課</a:t>
            </a:r>
            <a:r>
              <a:rPr lang="en-US" altLang="zh-TW" sz="1800" dirty="0">
                <a:latin typeface="標楷體" panose="03000509000000000000" pitchFamily="65" charset="-120"/>
                <a:ea typeface="標楷體" panose="03000509000000000000" pitchFamily="65" charset="-120"/>
              </a:rPr>
              <a:t>: </a:t>
            </a:r>
          </a:p>
          <a:p>
            <a:pPr lvl="2"/>
            <a:r>
              <a:rPr lang="en-US" altLang="zh-TW" sz="1400" dirty="0">
                <a:latin typeface="標楷體" panose="03000509000000000000" pitchFamily="65" charset="-120"/>
                <a:ea typeface="標楷體" panose="03000509000000000000" pitchFamily="65" charset="-120"/>
              </a:rPr>
              <a:t>104</a:t>
            </a:r>
            <a:r>
              <a:rPr lang="zh-TW" altLang="en-US" sz="1400" dirty="0">
                <a:latin typeface="標楷體" panose="03000509000000000000" pitchFamily="65" charset="-120"/>
                <a:ea typeface="標楷體" panose="03000509000000000000" pitchFamily="65" charset="-120"/>
              </a:rPr>
              <a:t>年度</a:t>
            </a:r>
            <a:r>
              <a:rPr lang="en-US" altLang="zh-TW" sz="1400" dirty="0">
                <a:latin typeface="標楷體" panose="03000509000000000000" pitchFamily="65" charset="-120"/>
                <a:ea typeface="標楷體" panose="03000509000000000000" pitchFamily="65" charset="-120"/>
              </a:rPr>
              <a:t>--</a:t>
            </a:r>
            <a:r>
              <a:rPr lang="zh-TW" altLang="en-US" sz="1400" dirty="0">
                <a:latin typeface="標楷體" panose="03000509000000000000" pitchFamily="65" charset="-120"/>
                <a:ea typeface="標楷體" panose="03000509000000000000" pitchFamily="65" charset="-120"/>
              </a:rPr>
              <a:t>電子電路 </a:t>
            </a:r>
            <a:endParaRPr lang="en-US" altLang="zh-TW" sz="1400" dirty="0">
              <a:latin typeface="標楷體" panose="03000509000000000000" pitchFamily="65" charset="-120"/>
              <a:ea typeface="標楷體" panose="03000509000000000000" pitchFamily="65" charset="-120"/>
            </a:endParaRPr>
          </a:p>
          <a:p>
            <a:pPr lvl="2"/>
            <a:r>
              <a:rPr lang="en-US" altLang="zh-TW" sz="1400" dirty="0">
                <a:latin typeface="標楷體" panose="03000509000000000000" pitchFamily="65" charset="-120"/>
                <a:ea typeface="標楷體" panose="03000509000000000000" pitchFamily="65" charset="-120"/>
              </a:rPr>
              <a:t>105</a:t>
            </a:r>
            <a:r>
              <a:rPr lang="zh-TW" altLang="en-US" sz="1400" dirty="0">
                <a:latin typeface="標楷體" panose="03000509000000000000" pitchFamily="65" charset="-120"/>
                <a:ea typeface="標楷體" panose="03000509000000000000" pitchFamily="65" charset="-120"/>
              </a:rPr>
              <a:t>、</a:t>
            </a:r>
            <a:r>
              <a:rPr lang="en-US" altLang="zh-TW" sz="1400" dirty="0">
                <a:latin typeface="標楷體" panose="03000509000000000000" pitchFamily="65" charset="-120"/>
                <a:ea typeface="標楷體" panose="03000509000000000000" pitchFamily="65" charset="-120"/>
              </a:rPr>
              <a:t>106</a:t>
            </a:r>
            <a:r>
              <a:rPr lang="zh-TW" altLang="en-US" sz="1400" dirty="0">
                <a:latin typeface="標楷體" panose="03000509000000000000" pitchFamily="65" charset="-120"/>
                <a:ea typeface="標楷體" panose="03000509000000000000" pitchFamily="65" charset="-120"/>
              </a:rPr>
              <a:t>、</a:t>
            </a:r>
            <a:r>
              <a:rPr lang="en-US" altLang="zh-TW" sz="1400" dirty="0">
                <a:latin typeface="標楷體" panose="03000509000000000000" pitchFamily="65" charset="-120"/>
                <a:ea typeface="標楷體" panose="03000509000000000000" pitchFamily="65" charset="-120"/>
              </a:rPr>
              <a:t>107</a:t>
            </a:r>
            <a:r>
              <a:rPr lang="zh-TW" altLang="en-US" sz="1400" dirty="0">
                <a:latin typeface="標楷體" panose="03000509000000000000" pitchFamily="65" charset="-120"/>
                <a:ea typeface="標楷體" panose="03000509000000000000" pitchFamily="65" charset="-120"/>
              </a:rPr>
              <a:t>、</a:t>
            </a:r>
            <a:r>
              <a:rPr lang="en-US" altLang="zh-TW" sz="1400" dirty="0">
                <a:latin typeface="標楷體" panose="03000509000000000000" pitchFamily="65" charset="-120"/>
                <a:ea typeface="標楷體" panose="03000509000000000000" pitchFamily="65" charset="-120"/>
              </a:rPr>
              <a:t>108 </a:t>
            </a:r>
            <a:r>
              <a:rPr lang="zh-TW" altLang="en-US" sz="1400" dirty="0">
                <a:latin typeface="標楷體" panose="03000509000000000000" pitchFamily="65" charset="-120"/>
                <a:ea typeface="標楷體" panose="03000509000000000000" pitchFamily="65" charset="-120"/>
              </a:rPr>
              <a:t>物件導向程式設計與實習</a:t>
            </a:r>
            <a:endParaRPr lang="en-US" altLang="zh-TW" sz="1400" dirty="0">
              <a:latin typeface="標楷體" panose="03000509000000000000" pitchFamily="65" charset="-120"/>
              <a:ea typeface="標楷體" panose="03000509000000000000" pitchFamily="65" charset="-120"/>
            </a:endParaRPr>
          </a:p>
          <a:p>
            <a:pPr lvl="1"/>
            <a:r>
              <a:rPr lang="zh-TW" altLang="en-US" sz="1800" dirty="0">
                <a:latin typeface="標楷體" panose="03000509000000000000" pitchFamily="65" charset="-120"/>
                <a:ea typeface="標楷體" panose="03000509000000000000" pitchFamily="65" charset="-120"/>
              </a:rPr>
              <a:t>各學期教學評量成績：</a:t>
            </a:r>
            <a:r>
              <a:rPr lang="en-US" altLang="zh-TW" sz="1400" dirty="0">
                <a:ea typeface="標楷體" panose="03000509000000000000" pitchFamily="65" charset="-120"/>
              </a:rPr>
              <a:t>104</a:t>
            </a:r>
            <a:r>
              <a:rPr lang="zh-TW" altLang="en-US" sz="1400" dirty="0">
                <a:ea typeface="標楷體" panose="03000509000000000000" pitchFamily="65" charset="-120"/>
              </a:rPr>
              <a:t>上：</a:t>
            </a:r>
            <a:r>
              <a:rPr lang="en-US" altLang="zh-TW" sz="1400" dirty="0">
                <a:ea typeface="標楷體" panose="03000509000000000000" pitchFamily="65" charset="-120"/>
              </a:rPr>
              <a:t>4.90</a:t>
            </a:r>
            <a:r>
              <a:rPr lang="zh-TW" altLang="en-US" sz="1400" dirty="0">
                <a:ea typeface="標楷體" panose="03000509000000000000" pitchFamily="65" charset="-120"/>
              </a:rPr>
              <a:t>、</a:t>
            </a:r>
            <a:r>
              <a:rPr lang="en-US" altLang="zh-TW" sz="1400" dirty="0">
                <a:ea typeface="標楷體" panose="03000509000000000000" pitchFamily="65" charset="-120"/>
              </a:rPr>
              <a:t>5.00</a:t>
            </a:r>
            <a:r>
              <a:rPr lang="zh-TW" altLang="en-US" sz="1400" dirty="0">
                <a:ea typeface="標楷體" panose="03000509000000000000" pitchFamily="65" charset="-120"/>
              </a:rPr>
              <a:t>、</a:t>
            </a:r>
            <a:r>
              <a:rPr lang="en-US" altLang="zh-TW" sz="1400" dirty="0">
                <a:ea typeface="標楷體" panose="03000509000000000000" pitchFamily="65" charset="-120"/>
              </a:rPr>
              <a:t>4.08</a:t>
            </a:r>
            <a:r>
              <a:rPr lang="zh-TW" altLang="en-US" sz="1400" dirty="0">
                <a:ea typeface="標楷體" panose="03000509000000000000" pitchFamily="65" charset="-120"/>
              </a:rPr>
              <a:t>；</a:t>
            </a:r>
            <a:r>
              <a:rPr lang="en-US" altLang="zh-TW" sz="1400" dirty="0">
                <a:ea typeface="標楷體" panose="03000509000000000000" pitchFamily="65" charset="-120"/>
              </a:rPr>
              <a:t>104</a:t>
            </a:r>
            <a:r>
              <a:rPr lang="zh-TW" altLang="en-US" sz="1400" dirty="0">
                <a:ea typeface="標楷體" panose="03000509000000000000" pitchFamily="65" charset="-120"/>
              </a:rPr>
              <a:t>下：</a:t>
            </a:r>
            <a:r>
              <a:rPr lang="en-US" altLang="zh-TW" sz="1400" dirty="0">
                <a:ea typeface="標楷體" panose="03000509000000000000" pitchFamily="65" charset="-120"/>
              </a:rPr>
              <a:t>4.40</a:t>
            </a:r>
            <a:r>
              <a:rPr lang="zh-TW" altLang="en-US" sz="1400" dirty="0">
                <a:ea typeface="標楷體" panose="03000509000000000000" pitchFamily="65" charset="-120"/>
              </a:rPr>
              <a:t>、</a:t>
            </a:r>
            <a:r>
              <a:rPr lang="en-US" altLang="zh-TW" sz="1400" dirty="0">
                <a:ea typeface="標楷體" panose="03000509000000000000" pitchFamily="65" charset="-120"/>
              </a:rPr>
              <a:t>4.38</a:t>
            </a:r>
            <a:r>
              <a:rPr lang="zh-TW" altLang="en-US" sz="1400" dirty="0">
                <a:ea typeface="標楷體" panose="03000509000000000000" pitchFamily="65" charset="-120"/>
              </a:rPr>
              <a:t>、</a:t>
            </a:r>
            <a:r>
              <a:rPr lang="en-US" altLang="zh-TW" sz="1400" dirty="0">
                <a:ea typeface="標楷體" panose="03000509000000000000" pitchFamily="65" charset="-120"/>
              </a:rPr>
              <a:t>4.44</a:t>
            </a:r>
            <a:r>
              <a:rPr lang="zh-TW" altLang="en-US" sz="1400" dirty="0">
                <a:ea typeface="標楷體" panose="03000509000000000000" pitchFamily="65" charset="-120"/>
              </a:rPr>
              <a:t>、</a:t>
            </a:r>
            <a:r>
              <a:rPr lang="en-US" altLang="zh-TW" sz="1400" dirty="0">
                <a:ea typeface="標楷體" panose="03000509000000000000" pitchFamily="65" charset="-120"/>
              </a:rPr>
              <a:t>3.94</a:t>
            </a:r>
            <a:r>
              <a:rPr lang="zh-TW" altLang="en-US" sz="1400" dirty="0">
                <a:ea typeface="標楷體" panose="03000509000000000000" pitchFamily="65" charset="-120"/>
              </a:rPr>
              <a:t>；</a:t>
            </a:r>
            <a:r>
              <a:rPr lang="en-US" altLang="zh-TW" sz="1400" dirty="0">
                <a:ea typeface="標楷體" panose="03000509000000000000" pitchFamily="65" charset="-120"/>
              </a:rPr>
              <a:t>105</a:t>
            </a:r>
            <a:r>
              <a:rPr lang="zh-TW" altLang="en-US" sz="1400" dirty="0">
                <a:ea typeface="標楷體" panose="03000509000000000000" pitchFamily="65" charset="-120"/>
              </a:rPr>
              <a:t>上：</a:t>
            </a:r>
            <a:r>
              <a:rPr lang="en-US" altLang="zh-TW" sz="1400" dirty="0">
                <a:ea typeface="標楷體" panose="03000509000000000000" pitchFamily="65" charset="-120"/>
              </a:rPr>
              <a:t>3.68</a:t>
            </a:r>
            <a:r>
              <a:rPr lang="zh-TW" altLang="en-US" sz="1400" dirty="0">
                <a:ea typeface="標楷體" panose="03000509000000000000" pitchFamily="65" charset="-120"/>
              </a:rPr>
              <a:t>、</a:t>
            </a:r>
            <a:r>
              <a:rPr lang="en-US" altLang="zh-TW" sz="1400" dirty="0">
                <a:ea typeface="標楷體" panose="03000509000000000000" pitchFamily="65" charset="-120"/>
              </a:rPr>
              <a:t>3.60</a:t>
            </a:r>
            <a:r>
              <a:rPr lang="zh-TW" altLang="en-US" sz="1400" dirty="0">
                <a:ea typeface="標楷體" panose="03000509000000000000" pitchFamily="65" charset="-120"/>
              </a:rPr>
              <a:t>；</a:t>
            </a:r>
            <a:r>
              <a:rPr lang="en-US" altLang="zh-TW" sz="1400" dirty="0">
                <a:ea typeface="標楷體" panose="03000509000000000000" pitchFamily="65" charset="-120"/>
              </a:rPr>
              <a:t>105</a:t>
            </a:r>
            <a:r>
              <a:rPr lang="zh-TW" altLang="en-US" sz="1400" dirty="0">
                <a:ea typeface="標楷體" panose="03000509000000000000" pitchFamily="65" charset="-120"/>
              </a:rPr>
              <a:t>下：</a:t>
            </a:r>
            <a:r>
              <a:rPr lang="en-US" altLang="zh-TW" sz="1400" dirty="0">
                <a:ea typeface="標楷體" panose="03000509000000000000" pitchFamily="65" charset="-120"/>
              </a:rPr>
              <a:t>4.20</a:t>
            </a:r>
            <a:r>
              <a:rPr lang="zh-TW" altLang="en-US" sz="1400" dirty="0">
                <a:ea typeface="標楷體" panose="03000509000000000000" pitchFamily="65" charset="-120"/>
              </a:rPr>
              <a:t>、</a:t>
            </a:r>
            <a:r>
              <a:rPr lang="en-US" altLang="zh-TW" sz="1400" dirty="0">
                <a:ea typeface="標楷體" panose="03000509000000000000" pitchFamily="65" charset="-120"/>
              </a:rPr>
              <a:t>4.46</a:t>
            </a:r>
            <a:r>
              <a:rPr lang="zh-TW" altLang="en-US" sz="1400" dirty="0">
                <a:ea typeface="標楷體" panose="03000509000000000000" pitchFamily="65" charset="-120"/>
              </a:rPr>
              <a:t>、</a:t>
            </a:r>
            <a:r>
              <a:rPr lang="en-US" altLang="zh-TW" sz="1400" dirty="0">
                <a:ea typeface="標楷體" panose="03000509000000000000" pitchFamily="65" charset="-120"/>
              </a:rPr>
              <a:t>4.27</a:t>
            </a:r>
            <a:r>
              <a:rPr lang="zh-TW" altLang="en-US" sz="1400" dirty="0">
                <a:ea typeface="標楷體" panose="03000509000000000000" pitchFamily="65" charset="-120"/>
              </a:rPr>
              <a:t>、</a:t>
            </a:r>
            <a:r>
              <a:rPr lang="en-US" altLang="zh-TW" sz="1400" dirty="0">
                <a:ea typeface="標楷體" panose="03000509000000000000" pitchFamily="65" charset="-120"/>
              </a:rPr>
              <a:t>3.55</a:t>
            </a:r>
            <a:r>
              <a:rPr lang="zh-TW" altLang="en-US" sz="1400" dirty="0">
                <a:ea typeface="標楷體" panose="03000509000000000000" pitchFamily="65" charset="-120"/>
              </a:rPr>
              <a:t>、</a:t>
            </a:r>
            <a:r>
              <a:rPr lang="en-US" altLang="zh-TW" sz="1400" dirty="0">
                <a:ea typeface="標楷體" panose="03000509000000000000" pitchFamily="65" charset="-120"/>
              </a:rPr>
              <a:t>3.60</a:t>
            </a:r>
            <a:r>
              <a:rPr lang="zh-TW" altLang="en-US" sz="1400" dirty="0">
                <a:ea typeface="標楷體" panose="03000509000000000000" pitchFamily="65" charset="-120"/>
              </a:rPr>
              <a:t>；</a:t>
            </a:r>
            <a:r>
              <a:rPr lang="en-US" altLang="zh-TW" sz="1400" dirty="0">
                <a:ea typeface="標楷體" panose="03000509000000000000" pitchFamily="65" charset="-120"/>
              </a:rPr>
              <a:t>106</a:t>
            </a:r>
            <a:r>
              <a:rPr lang="zh-TW" altLang="en-US" sz="1400" dirty="0">
                <a:ea typeface="標楷體" panose="03000509000000000000" pitchFamily="65" charset="-120"/>
              </a:rPr>
              <a:t>上：</a:t>
            </a:r>
            <a:r>
              <a:rPr lang="en-US" altLang="zh-TW" sz="1400" dirty="0">
                <a:ea typeface="標楷體" panose="03000509000000000000" pitchFamily="65" charset="-120"/>
              </a:rPr>
              <a:t>3.93</a:t>
            </a:r>
            <a:r>
              <a:rPr lang="zh-TW" altLang="en-US" sz="1400" dirty="0">
                <a:ea typeface="標楷體" panose="03000509000000000000" pitchFamily="65" charset="-120"/>
              </a:rPr>
              <a:t>、</a:t>
            </a:r>
            <a:r>
              <a:rPr lang="en-US" altLang="zh-TW" sz="1400" dirty="0">
                <a:ea typeface="標楷體" panose="03000509000000000000" pitchFamily="65" charset="-120"/>
              </a:rPr>
              <a:t>4.43</a:t>
            </a:r>
            <a:r>
              <a:rPr lang="zh-TW" altLang="en-US" sz="1400" dirty="0">
                <a:ea typeface="標楷體" panose="03000509000000000000" pitchFamily="65" charset="-120"/>
              </a:rPr>
              <a:t>、</a:t>
            </a:r>
            <a:r>
              <a:rPr lang="en-US" altLang="zh-TW" sz="1400" dirty="0">
                <a:ea typeface="標楷體" panose="03000509000000000000" pitchFamily="65" charset="-120"/>
              </a:rPr>
              <a:t>4.00</a:t>
            </a:r>
            <a:r>
              <a:rPr lang="zh-TW" altLang="en-US" sz="1400" dirty="0">
                <a:ea typeface="標楷體" panose="03000509000000000000" pitchFamily="65" charset="-120"/>
              </a:rPr>
              <a:t>、</a:t>
            </a:r>
            <a:r>
              <a:rPr lang="en-US" altLang="zh-TW" sz="1400" dirty="0">
                <a:ea typeface="標楷體" panose="03000509000000000000" pitchFamily="65" charset="-120"/>
              </a:rPr>
              <a:t>4.02</a:t>
            </a:r>
            <a:r>
              <a:rPr lang="zh-TW" altLang="en-US" sz="1400" dirty="0">
                <a:ea typeface="標楷體" panose="03000509000000000000" pitchFamily="65" charset="-120"/>
              </a:rPr>
              <a:t>、</a:t>
            </a:r>
            <a:r>
              <a:rPr lang="en-US" altLang="zh-TW" sz="1400" dirty="0">
                <a:ea typeface="標楷體" panose="03000509000000000000" pitchFamily="65" charset="-120"/>
              </a:rPr>
              <a:t>3.88</a:t>
            </a:r>
            <a:r>
              <a:rPr lang="zh-TW" altLang="en-US" sz="1400" dirty="0">
                <a:ea typeface="標楷體" panose="03000509000000000000" pitchFamily="65" charset="-120"/>
              </a:rPr>
              <a:t>、</a:t>
            </a:r>
            <a:r>
              <a:rPr lang="en-US" altLang="zh-TW" sz="1400" dirty="0">
                <a:ea typeface="標楷體" panose="03000509000000000000" pitchFamily="65" charset="-120"/>
              </a:rPr>
              <a:t>3.74</a:t>
            </a:r>
            <a:r>
              <a:rPr lang="zh-TW" altLang="en-US" sz="1400" dirty="0">
                <a:ea typeface="標楷體" panose="03000509000000000000" pitchFamily="65" charset="-120"/>
              </a:rPr>
              <a:t>、</a:t>
            </a:r>
            <a:r>
              <a:rPr lang="en-US" altLang="zh-TW" sz="1400" dirty="0">
                <a:ea typeface="標楷體" panose="03000509000000000000" pitchFamily="65" charset="-120"/>
              </a:rPr>
              <a:t>4.12</a:t>
            </a:r>
            <a:r>
              <a:rPr lang="zh-TW" altLang="en-US" sz="1400" dirty="0">
                <a:ea typeface="標楷體" panose="03000509000000000000" pitchFamily="65" charset="-120"/>
              </a:rPr>
              <a:t>；</a:t>
            </a:r>
            <a:r>
              <a:rPr lang="en-US" altLang="zh-TW" sz="1400" dirty="0">
                <a:ea typeface="標楷體" panose="03000509000000000000" pitchFamily="65" charset="-120"/>
              </a:rPr>
              <a:t>106</a:t>
            </a:r>
            <a:r>
              <a:rPr lang="zh-TW" altLang="en-US" sz="1400" dirty="0">
                <a:ea typeface="標楷體" panose="03000509000000000000" pitchFamily="65" charset="-120"/>
              </a:rPr>
              <a:t>下：</a:t>
            </a:r>
            <a:r>
              <a:rPr lang="en-US" altLang="zh-TW" sz="1400" dirty="0">
                <a:ea typeface="標楷體" panose="03000509000000000000" pitchFamily="65" charset="-120"/>
              </a:rPr>
              <a:t>4.00</a:t>
            </a:r>
            <a:r>
              <a:rPr lang="zh-TW" altLang="en-US" sz="1400" dirty="0">
                <a:ea typeface="標楷體" panose="03000509000000000000" pitchFamily="65" charset="-120"/>
              </a:rPr>
              <a:t>、</a:t>
            </a:r>
            <a:r>
              <a:rPr lang="en-US" altLang="zh-TW" sz="1400" dirty="0">
                <a:ea typeface="標楷體" panose="03000509000000000000" pitchFamily="65" charset="-120"/>
              </a:rPr>
              <a:t>4.46</a:t>
            </a:r>
            <a:r>
              <a:rPr lang="zh-TW" altLang="en-US" sz="1400" dirty="0">
                <a:ea typeface="標楷體" panose="03000509000000000000" pitchFamily="65" charset="-120"/>
              </a:rPr>
              <a:t>、</a:t>
            </a:r>
            <a:r>
              <a:rPr lang="en-US" altLang="zh-TW" sz="1400" dirty="0">
                <a:ea typeface="標楷體" panose="03000509000000000000" pitchFamily="65" charset="-120"/>
              </a:rPr>
              <a:t>3.74</a:t>
            </a:r>
            <a:r>
              <a:rPr lang="zh-TW" altLang="en-US" sz="1400" dirty="0">
                <a:ea typeface="標楷體" panose="03000509000000000000" pitchFamily="65" charset="-120"/>
              </a:rPr>
              <a:t>、</a:t>
            </a:r>
            <a:r>
              <a:rPr lang="en-US" altLang="zh-TW" sz="1400" dirty="0">
                <a:ea typeface="標楷體" panose="03000509000000000000" pitchFamily="65" charset="-120"/>
              </a:rPr>
              <a:t>3.81</a:t>
            </a:r>
            <a:r>
              <a:rPr lang="zh-TW" altLang="en-US" sz="1400" dirty="0">
                <a:ea typeface="標楷體" panose="03000509000000000000" pitchFamily="65" charset="-120"/>
              </a:rPr>
              <a:t>；</a:t>
            </a:r>
            <a:r>
              <a:rPr lang="en-US" altLang="zh-TW" sz="1400" dirty="0">
                <a:ea typeface="標楷體" panose="03000509000000000000" pitchFamily="65" charset="-120"/>
              </a:rPr>
              <a:t>107</a:t>
            </a:r>
            <a:r>
              <a:rPr lang="zh-TW" altLang="en-US" sz="1400" dirty="0">
                <a:ea typeface="標楷體" panose="03000509000000000000" pitchFamily="65" charset="-120"/>
              </a:rPr>
              <a:t>上：</a:t>
            </a:r>
            <a:r>
              <a:rPr lang="en-US" altLang="zh-TW" sz="1400" dirty="0">
                <a:ea typeface="標楷體" panose="03000509000000000000" pitchFamily="65" charset="-120"/>
              </a:rPr>
              <a:t>4.46</a:t>
            </a:r>
            <a:r>
              <a:rPr lang="zh-TW" altLang="en-US" sz="1400" dirty="0">
                <a:ea typeface="標楷體" panose="03000509000000000000" pitchFamily="65" charset="-120"/>
              </a:rPr>
              <a:t>、</a:t>
            </a:r>
            <a:r>
              <a:rPr lang="en-US" altLang="zh-TW" sz="1400" dirty="0">
                <a:ea typeface="標楷體" panose="03000509000000000000" pitchFamily="65" charset="-120"/>
              </a:rPr>
              <a:t>3.89</a:t>
            </a:r>
            <a:r>
              <a:rPr lang="zh-TW" altLang="en-US" sz="1400" dirty="0">
                <a:ea typeface="標楷體" panose="03000509000000000000" pitchFamily="65" charset="-120"/>
              </a:rPr>
              <a:t>、</a:t>
            </a:r>
            <a:r>
              <a:rPr lang="en-US" altLang="zh-TW" sz="1400" dirty="0">
                <a:ea typeface="標楷體" panose="03000509000000000000" pitchFamily="65" charset="-120"/>
              </a:rPr>
              <a:t>3.94</a:t>
            </a:r>
            <a:r>
              <a:rPr lang="zh-TW" altLang="en-US" sz="1400" dirty="0">
                <a:ea typeface="標楷體" panose="03000509000000000000" pitchFamily="65" charset="-120"/>
              </a:rPr>
              <a:t>；</a:t>
            </a:r>
            <a:r>
              <a:rPr lang="en-US" altLang="zh-TW" sz="1400" dirty="0">
                <a:ea typeface="標楷體" panose="03000509000000000000" pitchFamily="65" charset="-120"/>
              </a:rPr>
              <a:t>107</a:t>
            </a:r>
            <a:r>
              <a:rPr lang="zh-TW" altLang="en-US" sz="1400" dirty="0">
                <a:ea typeface="標楷體" panose="03000509000000000000" pitchFamily="65" charset="-120"/>
              </a:rPr>
              <a:t>下：</a:t>
            </a:r>
            <a:r>
              <a:rPr lang="en-US" altLang="zh-TW" sz="1400" dirty="0">
                <a:ea typeface="標楷體" panose="03000509000000000000" pitchFamily="65" charset="-120"/>
              </a:rPr>
              <a:t>4.33</a:t>
            </a:r>
            <a:r>
              <a:rPr lang="zh-TW" altLang="en-US" sz="1400" dirty="0">
                <a:ea typeface="標楷體" panose="03000509000000000000" pitchFamily="65" charset="-120"/>
              </a:rPr>
              <a:t>、</a:t>
            </a:r>
            <a:r>
              <a:rPr lang="en-US" altLang="zh-TW" sz="1400" dirty="0">
                <a:ea typeface="標楷體" panose="03000509000000000000" pitchFamily="65" charset="-120"/>
              </a:rPr>
              <a:t>4.06</a:t>
            </a:r>
            <a:r>
              <a:rPr lang="zh-TW" altLang="en-US" sz="1400" dirty="0">
                <a:ea typeface="標楷體" panose="03000509000000000000" pitchFamily="65" charset="-120"/>
              </a:rPr>
              <a:t>、</a:t>
            </a:r>
            <a:r>
              <a:rPr lang="en-US" altLang="zh-TW" sz="1400" dirty="0">
                <a:ea typeface="標楷體" panose="03000509000000000000" pitchFamily="65" charset="-120"/>
              </a:rPr>
              <a:t>3.94</a:t>
            </a:r>
            <a:r>
              <a:rPr lang="zh-TW" altLang="en-US" sz="1400" dirty="0">
                <a:ea typeface="標楷體" panose="03000509000000000000" pitchFamily="65" charset="-120"/>
              </a:rPr>
              <a:t>、</a:t>
            </a:r>
            <a:r>
              <a:rPr lang="en-US" altLang="zh-TW" sz="1400" dirty="0">
                <a:ea typeface="標楷體" panose="03000509000000000000" pitchFamily="65" charset="-120"/>
              </a:rPr>
              <a:t>4.04</a:t>
            </a:r>
            <a:r>
              <a:rPr lang="zh-TW" altLang="en-US" sz="1400" dirty="0">
                <a:ea typeface="標楷體" panose="03000509000000000000" pitchFamily="65" charset="-120"/>
              </a:rPr>
              <a:t>。</a:t>
            </a:r>
          </a:p>
          <a:p>
            <a:pPr lvl="1"/>
            <a:r>
              <a:rPr lang="zh-TW" altLang="en-US" sz="1800" dirty="0">
                <a:latin typeface="標楷體" panose="03000509000000000000" pitchFamily="65" charset="-120"/>
                <a:ea typeface="標楷體" panose="03000509000000000000" pitchFamily="65" charset="-120"/>
              </a:rPr>
              <a:t>指導學生獲奬：</a:t>
            </a:r>
          </a:p>
          <a:p>
            <a:pPr lvl="2"/>
            <a:r>
              <a:rPr lang="zh-TW" altLang="en-US" sz="1400" dirty="0">
                <a:latin typeface="標楷體" panose="03000509000000000000" pitchFamily="65" charset="-120"/>
                <a:ea typeface="標楷體" panose="03000509000000000000" pitchFamily="65" charset="-120"/>
              </a:rPr>
              <a:t>指導學生羅應陞與陳彥霖之專題「基於顯著性的圖形向量化與即時薄板曲線」獲得系上第一名，並參與</a:t>
            </a:r>
            <a:r>
              <a:rPr lang="en-US" altLang="zh-TW" sz="1400" dirty="0">
                <a:latin typeface="標楷體" panose="03000509000000000000" pitchFamily="65" charset="-120"/>
                <a:ea typeface="標楷體" panose="03000509000000000000" pitchFamily="65" charset="-120"/>
              </a:rPr>
              <a:t>2017</a:t>
            </a:r>
            <a:r>
              <a:rPr lang="zh-TW" altLang="en-US" sz="1400" dirty="0">
                <a:latin typeface="標楷體" panose="03000509000000000000" pitchFamily="65" charset="-120"/>
                <a:ea typeface="標楷體" panose="03000509000000000000" pitchFamily="65" charset="-120"/>
              </a:rPr>
              <a:t>年全國技專校院學生實務專題製作競賽入圍。</a:t>
            </a:r>
          </a:p>
          <a:p>
            <a:pPr lvl="2"/>
            <a:r>
              <a:rPr lang="zh-TW" altLang="en-US" sz="1400" dirty="0">
                <a:latin typeface="標楷體" panose="03000509000000000000" pitchFamily="65" charset="-120"/>
                <a:ea typeface="標楷體" panose="03000509000000000000" pitchFamily="65" charset="-120"/>
              </a:rPr>
              <a:t>指導學生蔡中旗與周紀愷之專題「虛擬智能操偶手套」獲得系上第一名，並參與</a:t>
            </a:r>
            <a:r>
              <a:rPr lang="en-US" altLang="zh-TW" sz="1400" dirty="0">
                <a:latin typeface="標楷體" panose="03000509000000000000" pitchFamily="65" charset="-120"/>
                <a:ea typeface="標楷體" panose="03000509000000000000" pitchFamily="65" charset="-120"/>
              </a:rPr>
              <a:t>2018</a:t>
            </a:r>
            <a:r>
              <a:rPr lang="zh-TW" altLang="en-US" sz="1400" dirty="0">
                <a:latin typeface="標楷體" panose="03000509000000000000" pitchFamily="65" charset="-120"/>
                <a:ea typeface="標楷體" panose="03000509000000000000" pitchFamily="65" charset="-120"/>
              </a:rPr>
              <a:t>年全國技專校院學生實務專題製作競賽暨成果展資工通訊群之第三名。</a:t>
            </a:r>
            <a:endParaRPr lang="en-US" altLang="zh-TW" sz="1400" dirty="0">
              <a:latin typeface="標楷體" panose="03000509000000000000" pitchFamily="65" charset="-120"/>
              <a:ea typeface="標楷體" panose="03000509000000000000" pitchFamily="65" charset="-120"/>
            </a:endParaRPr>
          </a:p>
          <a:p>
            <a:pPr lvl="1"/>
            <a:r>
              <a:rPr lang="zh-TW" altLang="en-US" sz="1800" dirty="0">
                <a:latin typeface="標楷體" panose="03000509000000000000" pitchFamily="65" charset="-120"/>
                <a:ea typeface="標楷體" panose="03000509000000000000" pitchFamily="65" charset="-120"/>
              </a:rPr>
              <a:t>每年皆於大學部開設</a:t>
            </a:r>
            <a:r>
              <a:rPr lang="zh-TW" altLang="en-US" sz="1800" dirty="0">
                <a:solidFill>
                  <a:srgbClr val="FF0000"/>
                </a:solidFill>
                <a:latin typeface="標楷體" panose="03000509000000000000" pitchFamily="65" charset="-120"/>
                <a:ea typeface="標楷體" panose="03000509000000000000" pitchFamily="65" charset="-120"/>
              </a:rPr>
              <a:t>圖學導論實習課程</a:t>
            </a:r>
            <a:r>
              <a:rPr lang="zh-TW" altLang="en-US" sz="1800" dirty="0">
                <a:latin typeface="標楷體" panose="03000509000000000000" pitchFamily="65" charset="-120"/>
                <a:ea typeface="標楷體" panose="03000509000000000000" pitchFamily="65" charset="-120"/>
              </a:rPr>
              <a:t>。</a:t>
            </a:r>
          </a:p>
          <a:p>
            <a:pPr lvl="1"/>
            <a:r>
              <a:rPr lang="zh-TW" altLang="en-US" sz="1800" dirty="0">
                <a:latin typeface="標楷體" panose="03000509000000000000" pitchFamily="65" charset="-120"/>
                <a:ea typeface="標楷體" panose="03000509000000000000" pitchFamily="65" charset="-120"/>
              </a:rPr>
              <a:t>每年皆開授一門</a:t>
            </a:r>
            <a:r>
              <a:rPr lang="zh-TW" altLang="en-US" sz="1800" dirty="0">
                <a:solidFill>
                  <a:srgbClr val="FF0000"/>
                </a:solidFill>
                <a:latin typeface="標楷體" panose="03000509000000000000" pitchFamily="65" charset="-120"/>
                <a:ea typeface="標楷體" panose="03000509000000000000" pitchFamily="65" charset="-120"/>
              </a:rPr>
              <a:t>英語授課</a:t>
            </a:r>
            <a:r>
              <a:rPr lang="zh-TW" altLang="en-US" sz="1800" dirty="0">
                <a:latin typeface="標楷體" panose="03000509000000000000" pitchFamily="65" charset="-120"/>
                <a:ea typeface="標楷體" panose="03000509000000000000" pitchFamily="65" charset="-120"/>
              </a:rPr>
              <a:t>，增強學生英文聽說讀寫能力。</a:t>
            </a:r>
            <a:endParaRPr lang="en-US" altLang="zh-TW" sz="1800" dirty="0">
              <a:latin typeface="標楷體" panose="03000509000000000000" pitchFamily="65" charset="-120"/>
              <a:ea typeface="標楷體" panose="03000509000000000000" pitchFamily="65" charset="-120"/>
            </a:endParaRPr>
          </a:p>
          <a:p>
            <a:pPr lvl="1"/>
            <a:r>
              <a:rPr lang="zh-TW" altLang="en-US" sz="1800" dirty="0">
                <a:latin typeface="標楷體" panose="03000509000000000000" pitchFamily="65" charset="-120"/>
                <a:ea typeface="標楷體" panose="03000509000000000000" pitchFamily="65" charset="-120"/>
              </a:rPr>
              <a:t>開授</a:t>
            </a:r>
            <a:r>
              <a:rPr lang="en-US" altLang="zh-TW" sz="1800" dirty="0">
                <a:solidFill>
                  <a:srgbClr val="FF0000"/>
                </a:solidFill>
                <a:latin typeface="標楷體" panose="03000509000000000000" pitchFamily="65" charset="-120"/>
                <a:ea typeface="標楷體" panose="03000509000000000000" pitchFamily="65" charset="-120"/>
              </a:rPr>
              <a:t>PBL</a:t>
            </a:r>
            <a:r>
              <a:rPr lang="zh-TW" altLang="en-US" sz="1800" dirty="0">
                <a:solidFill>
                  <a:srgbClr val="FF0000"/>
                </a:solidFill>
                <a:latin typeface="標楷體" panose="03000509000000000000" pitchFamily="65" charset="-120"/>
                <a:ea typeface="標楷體" panose="03000509000000000000" pitchFamily="65" charset="-120"/>
              </a:rPr>
              <a:t>課程。</a:t>
            </a:r>
            <a:endParaRPr lang="en-US" altLang="zh-TW" sz="1800" dirty="0">
              <a:solidFill>
                <a:srgbClr val="FF0000"/>
              </a:solidFill>
              <a:latin typeface="標楷體" panose="03000509000000000000" pitchFamily="65" charset="-120"/>
              <a:ea typeface="標楷體" panose="03000509000000000000" pitchFamily="65" charset="-120"/>
            </a:endParaRPr>
          </a:p>
          <a:p>
            <a:pPr lvl="1"/>
            <a:r>
              <a:rPr lang="zh-TW" altLang="en-US" sz="1800" dirty="0">
                <a:latin typeface="標楷體" panose="03000509000000000000" pitchFamily="65" charset="-120"/>
                <a:ea typeface="標楷體" panose="03000509000000000000" pitchFamily="65" charset="-120"/>
              </a:rPr>
              <a:t>輔導學生到企業實習</a:t>
            </a:r>
            <a:r>
              <a:rPr lang="en-US" altLang="zh-TW" sz="1800" dirty="0">
                <a:latin typeface="標楷體" panose="03000509000000000000" pitchFamily="65" charset="-120"/>
                <a:ea typeface="標楷體" panose="03000509000000000000" pitchFamily="65" charset="-120"/>
              </a:rPr>
              <a:t>: </a:t>
            </a:r>
            <a:r>
              <a:rPr lang="en-US" altLang="zh-TW" sz="1800" dirty="0">
                <a:solidFill>
                  <a:srgbClr val="FF0000"/>
                </a:solidFill>
                <a:ea typeface="標楷體" panose="03000509000000000000" pitchFamily="65" charset="-120"/>
              </a:rPr>
              <a:t>Dolby Laboratories</a:t>
            </a:r>
            <a:r>
              <a:rPr lang="zh-TW" altLang="en-US" sz="1800" dirty="0">
                <a:solidFill>
                  <a:srgbClr val="FF0000"/>
                </a:solidFill>
                <a:ea typeface="標楷體" panose="03000509000000000000" pitchFamily="65" charset="-120"/>
              </a:rPr>
              <a:t> </a:t>
            </a:r>
            <a:r>
              <a:rPr lang="en-US" altLang="zh-TW" sz="1800" dirty="0">
                <a:solidFill>
                  <a:srgbClr val="FF0000"/>
                </a:solidFill>
                <a:ea typeface="標楷體" panose="03000509000000000000" pitchFamily="65" charset="-120"/>
              </a:rPr>
              <a:t>x 2</a:t>
            </a:r>
            <a:r>
              <a:rPr lang="zh-TW" altLang="en-US" sz="1800" dirty="0">
                <a:solidFill>
                  <a:srgbClr val="FF0000"/>
                </a:solidFill>
                <a:ea typeface="標楷體" panose="03000509000000000000" pitchFamily="65" charset="-120"/>
              </a:rPr>
              <a:t>、東京大學 </a:t>
            </a:r>
            <a:r>
              <a:rPr lang="en-US" altLang="zh-TW" sz="1800" dirty="0">
                <a:solidFill>
                  <a:srgbClr val="FF0000"/>
                </a:solidFill>
                <a:ea typeface="標楷體" panose="03000509000000000000" pitchFamily="65" charset="-120"/>
              </a:rPr>
              <a:t>x 1</a:t>
            </a:r>
            <a:r>
              <a:rPr lang="zh-TW" altLang="en-US" sz="1800" dirty="0">
                <a:solidFill>
                  <a:srgbClr val="FF0000"/>
                </a:solidFill>
                <a:ea typeface="標楷體" panose="03000509000000000000" pitchFamily="65" charset="-120"/>
              </a:rPr>
              <a:t>、鈊象公司 </a:t>
            </a:r>
            <a:r>
              <a:rPr lang="en-US" altLang="zh-TW" sz="1800" dirty="0">
                <a:solidFill>
                  <a:srgbClr val="FF0000"/>
                </a:solidFill>
                <a:ea typeface="標楷體" panose="03000509000000000000" pitchFamily="65" charset="-120"/>
              </a:rPr>
              <a:t>x 21</a:t>
            </a:r>
            <a:r>
              <a:rPr lang="zh-TW" altLang="en-US" sz="1800" dirty="0">
                <a:solidFill>
                  <a:srgbClr val="FF0000"/>
                </a:solidFill>
                <a:ea typeface="標楷體" panose="03000509000000000000" pitchFamily="65" charset="-120"/>
              </a:rPr>
              <a:t>、昇暘公司 </a:t>
            </a:r>
            <a:r>
              <a:rPr lang="en-US" altLang="zh-TW" sz="1800" dirty="0">
                <a:solidFill>
                  <a:srgbClr val="FF0000"/>
                </a:solidFill>
                <a:ea typeface="標楷體" panose="03000509000000000000" pitchFamily="65" charset="-120"/>
              </a:rPr>
              <a:t>x 2</a:t>
            </a:r>
            <a:r>
              <a:rPr lang="zh-TW" altLang="en-US" sz="1800" dirty="0">
                <a:solidFill>
                  <a:srgbClr val="FF0000"/>
                </a:solidFill>
                <a:ea typeface="標楷體" panose="03000509000000000000" pitchFamily="65" charset="-120"/>
              </a:rPr>
              <a:t>、英業達</a:t>
            </a:r>
            <a:r>
              <a:rPr lang="en-US" altLang="zh-TW" sz="1800" dirty="0">
                <a:solidFill>
                  <a:srgbClr val="FF0000"/>
                </a:solidFill>
                <a:ea typeface="標楷體" panose="03000509000000000000" pitchFamily="65" charset="-120"/>
              </a:rPr>
              <a:t>AI</a:t>
            </a:r>
            <a:r>
              <a:rPr lang="zh-TW" altLang="en-US" sz="1800" dirty="0">
                <a:solidFill>
                  <a:srgbClr val="FF0000"/>
                </a:solidFill>
                <a:ea typeface="標楷體" panose="03000509000000000000" pitchFamily="65" charset="-120"/>
              </a:rPr>
              <a:t>中心 </a:t>
            </a:r>
            <a:r>
              <a:rPr lang="en-US" altLang="zh-TW" sz="1800" dirty="0">
                <a:solidFill>
                  <a:srgbClr val="FF0000"/>
                </a:solidFill>
                <a:ea typeface="標楷體" panose="03000509000000000000" pitchFamily="65" charset="-120"/>
              </a:rPr>
              <a:t>x 1</a:t>
            </a:r>
            <a:endParaRPr lang="zh-TW" altLang="en-US" sz="1800" dirty="0">
              <a:solidFill>
                <a:srgbClr val="FF0000"/>
              </a:solidFill>
              <a:ea typeface="標楷體" panose="03000509000000000000" pitchFamily="65" charset="-120"/>
            </a:endParaRPr>
          </a:p>
        </p:txBody>
      </p:sp>
    </p:spTree>
    <p:extLst>
      <p:ext uri="{BB962C8B-B14F-4D97-AF65-F5344CB8AC3E}">
        <p14:creationId xmlns:p14="http://schemas.microsoft.com/office/powerpoint/2010/main" val="3380110043"/>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a:latin typeface="標楷體" panose="03000509000000000000" pitchFamily="65" charset="-120"/>
                <a:ea typeface="標楷體" panose="03000509000000000000" pitchFamily="65" charset="-120"/>
              </a:rPr>
              <a:t>服務簡介</a:t>
            </a:r>
            <a:r>
              <a:rPr lang="en-US" altLang="zh-TW" dirty="0">
                <a:ea typeface="標楷體" panose="03000509000000000000" pitchFamily="65" charset="-120"/>
              </a:rPr>
              <a:t>(1/3)</a:t>
            </a:r>
          </a:p>
        </p:txBody>
      </p:sp>
      <p:sp>
        <p:nvSpPr>
          <p:cNvPr id="3" name="Rectangle 3">
            <a:extLst>
              <a:ext uri="{FF2B5EF4-FFF2-40B4-BE49-F238E27FC236}">
                <a16:creationId xmlns:a16="http://schemas.microsoft.com/office/drawing/2014/main" id="{B41536D9-11F2-41BC-9209-45F48FC9BCD6}"/>
              </a:ext>
            </a:extLst>
          </p:cNvPr>
          <p:cNvSpPr txBox="1">
            <a:spLocks noChangeArrowheads="1"/>
          </p:cNvSpPr>
          <p:nvPr/>
        </p:nvSpPr>
        <p:spPr bwMode="auto">
          <a:xfrm>
            <a:off x="381000" y="1219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6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22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zh-TW" altLang="en-US" sz="2400" kern="0" dirty="0">
                <a:latin typeface="標楷體" panose="03000509000000000000" pitchFamily="65" charset="-120"/>
                <a:ea typeface="標楷體" panose="03000509000000000000" pitchFamily="65" charset="-120"/>
              </a:rPr>
              <a:t>服務門檻</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至少五項</a:t>
            </a:r>
            <a:r>
              <a:rPr lang="en-US" altLang="zh-TW" sz="2400" kern="0" dirty="0">
                <a:latin typeface="標楷體" panose="03000509000000000000" pitchFamily="65" charset="-120"/>
                <a:ea typeface="標楷體" panose="03000509000000000000" pitchFamily="65" charset="-120"/>
              </a:rPr>
              <a:t>):</a:t>
            </a:r>
            <a:r>
              <a:rPr lang="zh-TW" altLang="en-US" sz="2400" kern="0" dirty="0">
                <a:latin typeface="標楷體" panose="03000509000000000000" pitchFamily="65" charset="-120"/>
                <a:ea typeface="標楷體" panose="03000509000000000000" pitchFamily="65" charset="-120"/>
              </a:rPr>
              <a:t>共符合</a:t>
            </a:r>
            <a:r>
              <a:rPr lang="zh-TW" altLang="en-US" sz="2400" kern="0" dirty="0">
                <a:solidFill>
                  <a:srgbClr val="FF0000"/>
                </a:solidFill>
                <a:latin typeface="標楷體" panose="03000509000000000000" pitchFamily="65" charset="-120"/>
                <a:ea typeface="標楷體" panose="03000509000000000000" pitchFamily="65" charset="-120"/>
              </a:rPr>
              <a:t>七</a:t>
            </a:r>
            <a:r>
              <a:rPr lang="zh-TW" altLang="en-US" sz="2400" kern="0" dirty="0">
                <a:latin typeface="標楷體" panose="03000509000000000000" pitchFamily="65" charset="-120"/>
                <a:ea typeface="標楷體" panose="03000509000000000000" pitchFamily="65" charset="-120"/>
              </a:rPr>
              <a:t>項。</a:t>
            </a:r>
            <a:endParaRPr lang="en-US" altLang="zh-TW" sz="2400" kern="0" dirty="0">
              <a:latin typeface="標楷體" panose="03000509000000000000" pitchFamily="65" charset="-120"/>
              <a:ea typeface="標楷體" panose="03000509000000000000" pitchFamily="65" charset="-120"/>
            </a:endParaRPr>
          </a:p>
        </p:txBody>
      </p:sp>
      <p:graphicFrame>
        <p:nvGraphicFramePr>
          <p:cNvPr id="4" name="表格 4">
            <a:extLst>
              <a:ext uri="{FF2B5EF4-FFF2-40B4-BE49-F238E27FC236}">
                <a16:creationId xmlns:a16="http://schemas.microsoft.com/office/drawing/2014/main" id="{B23775E5-3DA1-4A97-AA16-DFCB3EBE8D81}"/>
              </a:ext>
            </a:extLst>
          </p:cNvPr>
          <p:cNvGraphicFramePr>
            <a:graphicFrameLocks noGrp="1"/>
          </p:cNvGraphicFramePr>
          <p:nvPr>
            <p:extLst>
              <p:ext uri="{D42A27DB-BD31-4B8C-83A1-F6EECF244321}">
                <p14:modId xmlns:p14="http://schemas.microsoft.com/office/powerpoint/2010/main" val="3997472026"/>
              </p:ext>
            </p:extLst>
          </p:nvPr>
        </p:nvGraphicFramePr>
        <p:xfrm>
          <a:off x="381000" y="1711642"/>
          <a:ext cx="8534400" cy="4231958"/>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670629525"/>
                    </a:ext>
                  </a:extLst>
                </a:gridCol>
                <a:gridCol w="6324600">
                  <a:extLst>
                    <a:ext uri="{9D8B030D-6E8A-4147-A177-3AD203B41FA5}">
                      <a16:colId xmlns:a16="http://schemas.microsoft.com/office/drawing/2014/main" val="2493678366"/>
                    </a:ext>
                  </a:extLst>
                </a:gridCol>
              </a:tblGrid>
              <a:tr h="0">
                <a:tc>
                  <a:txBody>
                    <a:bodyPr/>
                    <a:lstStyle/>
                    <a:p>
                      <a:pPr marL="285750" indent="-285750">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參與校、院、系所各項委員會。</a:t>
                      </a:r>
                    </a:p>
                  </a:txBody>
                  <a:tcPr marL="68580" marR="68580" marT="0" marB="0"/>
                </a:tc>
                <a:tc>
                  <a:txBody>
                    <a:bodyPr/>
                    <a:lstStyle/>
                    <a:p>
                      <a:pPr marL="171450" lvl="1" indent="-1714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校科技權益委員會委員</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(108)</a:t>
                      </a:r>
                      <a:r>
                        <a:rPr lang="zh-TW" alt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校產學合作委員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校圖書館委員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院課程委員會委員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(108)</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系學生校外實習委員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(108)</a:t>
                      </a:r>
                      <a:r>
                        <a:rPr lang="zh-TW" alt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系課務暨招生委員會委員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(107</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108)</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院空間規劃委員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院務會議代表</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院務會議代表候補委員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院發展委員會代表</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院四技實測委員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和</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系學術與系務委員會委員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217294777"/>
                  </a:ext>
                </a:extLst>
              </a:tr>
              <a:tr h="370840">
                <a:tc>
                  <a:txBody>
                    <a:bodyPr/>
                    <a:lstStyle/>
                    <a:p>
                      <a:pPr marL="285750" indent="-285750" algn="just" defTabSz="808038">
                        <a:lnSpc>
                          <a:spcPct val="130000"/>
                        </a:lnSpc>
                        <a:spcAft>
                          <a:spcPts val="0"/>
                        </a:spcAft>
                        <a:buFont typeface="Arial" panose="020B0604020202020204" pitchFamily="34" charset="0"/>
                        <a:buChar char="•"/>
                        <a:tabLst>
                          <a:tab pos="1435100" algn="l"/>
                        </a:tabLst>
                      </a:pPr>
                      <a:r>
                        <a:rPr lang="zh-TW" sz="1600" b="0" kern="100" dirty="0">
                          <a:solidFill>
                            <a:schemeClr val="tx1"/>
                          </a:solidFill>
                          <a:effectLst/>
                          <a:latin typeface="Times New Roman" panose="02020603050405020304" pitchFamily="18" charset="0"/>
                          <a:ea typeface="標楷體" panose="03000509000000000000" pitchFamily="65" charset="-120"/>
                          <a:cs typeface="標楷體" panose="03000509000000000000" pitchFamily="65" charset="-120"/>
                        </a:rPr>
                        <a:t>參與</a:t>
                      </a: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校內外命題、招生口試、認證與評鑑。</a:t>
                      </a:r>
                    </a:p>
                  </a:txBody>
                  <a:tcPr marL="68580" marR="68580" marT="0" marB="0"/>
                </a:tc>
                <a:tc>
                  <a:txBody>
                    <a:bodyPr/>
                    <a:lstStyle/>
                    <a:p>
                      <a:pPr marL="171450" lvl="1" indent="-1714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大學四技技優推甄委員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AI</a:t>
                      </a:r>
                      <a:r>
                        <a:rPr lang="zh-HK" sz="1600" b="0" kern="100" dirty="0">
                          <a:solidFill>
                            <a:schemeClr val="tx1"/>
                          </a:solidFill>
                          <a:effectLst/>
                          <a:latin typeface="Garamond MT"/>
                          <a:ea typeface="標楷體" panose="03000509000000000000" pitchFamily="65" charset="-120"/>
                          <a:cs typeface="Times New Roman" panose="02020603050405020304" pitchFamily="18" charset="0"/>
                        </a:rPr>
                        <a:t>跨域應用產業碩士專班</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出題</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 、</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博士班一般生</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 、</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博士、碩士甄試委員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 、</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電資學院四年制甄試</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大轉學考稽核候補委員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 、</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大學四技推甄委員</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altLang="en-US" sz="1600" b="0" kern="100" dirty="0">
                          <a:solidFill>
                            <a:schemeClr val="tx1"/>
                          </a:solidFill>
                          <a:effectLst/>
                          <a:latin typeface="Garamond MT"/>
                          <a:ea typeface="新細明體" panose="02020500000000000000" pitchFamily="18" charset="-120"/>
                          <a:cs typeface="Times New Roman" panose="02020603050405020304" pitchFamily="18" charset="0"/>
                        </a:rPr>
                        <a:t> </a:t>
                      </a:r>
                      <a:r>
                        <a:rPr lang="zh-TW" altLang="en-US" sz="1600" b="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和</a:t>
                      </a: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全校不分系四年制甄試</a:t>
                      </a:r>
                      <a:r>
                        <a:rPr lang="en-US" sz="1600" b="0" kern="100" dirty="0">
                          <a:solidFill>
                            <a:schemeClr val="tx1"/>
                          </a:solidFill>
                          <a:effectLst/>
                          <a:latin typeface="Garamond MT"/>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en-US" sz="1600" b="0"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425000300"/>
                  </a:ext>
                </a:extLst>
              </a:tr>
              <a:tr h="370840">
                <a:tc>
                  <a:txBody>
                    <a:bodyPr/>
                    <a:lstStyle/>
                    <a:p>
                      <a:pPr marL="285750" indent="-285750" algn="just">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擔任導師 。</a:t>
                      </a:r>
                    </a:p>
                  </a:txBody>
                  <a:tcPr marL="68580" marR="68580" marT="0" marB="0"/>
                </a:tc>
                <a:tc>
                  <a:txBody>
                    <a:bodyPr/>
                    <a:lstStyle/>
                    <a:p>
                      <a:pPr marL="285750" lvl="1"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四年制導師</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108)</a:t>
                      </a:r>
                      <a:endParaRPr lang="en-US" sz="1600" b="0" kern="100" dirty="0">
                        <a:solidFill>
                          <a:schemeClr val="tx1"/>
                        </a:solidFill>
                        <a:effectLst/>
                        <a:latin typeface="Garamond MT"/>
                        <a:ea typeface="新細明體" panose="02020500000000000000" pitchFamily="18" charset="-120"/>
                        <a:cs typeface="Times New Roman" panose="02020603050405020304" pitchFamily="18" charset="0"/>
                      </a:endParaRPr>
                    </a:p>
                    <a:p>
                      <a:pPr marL="285750" lvl="1"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電資不分系導師</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107</a:t>
                      </a:r>
                      <a:r>
                        <a:rPr lang="zh-TW"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108)</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402918860"/>
                  </a:ext>
                </a:extLst>
              </a:tr>
              <a:tr h="370840">
                <a:tc>
                  <a:txBody>
                    <a:bodyPr/>
                    <a:lstStyle/>
                    <a:p>
                      <a:pPr marL="285750" indent="-285750" algn="just">
                        <a:lnSpc>
                          <a:spcPct val="130000"/>
                        </a:lnSpc>
                        <a:spcAft>
                          <a:spcPts val="0"/>
                        </a:spcAft>
                        <a:buFont typeface="Arial" panose="020B0604020202020204" pitchFamily="34" charset="0"/>
                        <a:buChar char="•"/>
                      </a:pPr>
                      <a:r>
                        <a:rPr lang="zh-TW" sz="1600" b="0" kern="10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擔任競賽、表演等相關活動之指導或評審老師。</a:t>
                      </a:r>
                    </a:p>
                  </a:txBody>
                  <a:tcPr marL="68580" marR="68580" marT="0" marB="0"/>
                </a:tc>
                <a:tc>
                  <a:txBody>
                    <a:bodyPr/>
                    <a:lstStyle/>
                    <a:p>
                      <a:pPr marL="285750" lvl="0" indent="-285750" algn="l" hangingPunct="0">
                        <a:lnSpc>
                          <a:spcPct val="115000"/>
                        </a:lnSpc>
                        <a:spcAft>
                          <a:spcPts val="0"/>
                        </a:spcAft>
                        <a:buFont typeface="Arial" panose="020B0604020202020204" pitchFamily="34" charset="0"/>
                        <a:buChar char="•"/>
                      </a:pPr>
                      <a:r>
                        <a:rPr lang="zh-TW" sz="1600" b="0" kern="100" dirty="0">
                          <a:solidFill>
                            <a:schemeClr val="tx1"/>
                          </a:solidFill>
                          <a:effectLst/>
                          <a:latin typeface="Garamond MT"/>
                          <a:ea typeface="標楷體" panose="03000509000000000000" pitchFamily="65" charset="-120"/>
                          <a:cs typeface="Times New Roman" panose="02020603050405020304" pitchFamily="18" charset="0"/>
                        </a:rPr>
                        <a:t>擔任台北商業大學創意設計競賽評審</a:t>
                      </a:r>
                      <a:r>
                        <a:rPr lang="en-US" sz="1600" b="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endParaRPr lang="zh-TW" sz="1600" b="0" kern="100" dirty="0">
                        <a:solidFill>
                          <a:schemeClr val="tx1"/>
                        </a:solidFill>
                        <a:effectLst/>
                        <a:latin typeface="Garamond MT"/>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293222506"/>
                  </a:ext>
                </a:extLst>
              </a:tr>
            </a:tbl>
          </a:graphicData>
        </a:graphic>
      </p:graphicFrame>
    </p:spTree>
    <p:extLst>
      <p:ext uri="{BB962C8B-B14F-4D97-AF65-F5344CB8AC3E}">
        <p14:creationId xmlns:p14="http://schemas.microsoft.com/office/powerpoint/2010/main" val="525706568"/>
      </p:ext>
    </p:extLst>
  </p:cSld>
  <p:clrMapOvr>
    <a:masterClrMapping/>
  </p:clrMapOvr>
  <p:transition>
    <p:fade thruBlk="1"/>
  </p:transition>
</p:sld>
</file>

<file path=ppt/theme/theme1.xml><?xml version="1.0" encoding="utf-8"?>
<a:theme xmlns:a="http://schemas.openxmlformats.org/drawingml/2006/main" name="TS006256058">
  <a:themeElements>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Cloud skipper design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B293D44-CF12-42FB-A90A-456DFC87D2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TS006256058</Template>
  <TotalTime>8620</TotalTime>
  <Words>1769</Words>
  <Application>Microsoft Office PowerPoint</Application>
  <PresentationFormat>如螢幕大小 (4:3)</PresentationFormat>
  <Paragraphs>97</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Garamond MT</vt:lpstr>
      <vt:lpstr>新細明體</vt:lpstr>
      <vt:lpstr>標楷體</vt:lpstr>
      <vt:lpstr>Arial</vt:lpstr>
      <vt:lpstr>Arial Narrow</vt:lpstr>
      <vt:lpstr>Calibri</vt:lpstr>
      <vt:lpstr>Times New Roman</vt:lpstr>
      <vt:lpstr>TS006256058</vt:lpstr>
      <vt:lpstr>賴祐吉升等簡報</vt:lpstr>
      <vt:lpstr>目錄</vt:lpstr>
      <vt:lpstr>研究簡介 (1/2)</vt:lpstr>
      <vt:lpstr>研究簡介 (1/3)</vt:lpstr>
      <vt:lpstr>研究簡介 (2/3)</vt:lpstr>
      <vt:lpstr>研究簡介 (2/2)</vt:lpstr>
      <vt:lpstr>教學成果簡介(1/2)</vt:lpstr>
      <vt:lpstr>教學成果簡介(2/2)</vt:lpstr>
      <vt:lpstr>服務簡介(1/3)</vt:lpstr>
      <vt:lpstr>服務簡介(2/3)</vt:lpstr>
      <vt:lpstr>服務簡介(3/3)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Bad News</dc:title>
  <dc:creator>Dobry</dc:creator>
  <cp:lastModifiedBy>Yu-Chi Lai</cp:lastModifiedBy>
  <cp:revision>162</cp:revision>
  <cp:lastPrinted>1601-01-01T00:00:00Z</cp:lastPrinted>
  <dcterms:created xsi:type="dcterms:W3CDTF">2011-08-24T02:40:02Z</dcterms:created>
  <dcterms:modified xsi:type="dcterms:W3CDTF">2019-11-08T11:10:41Z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